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1"/>
    <p:sldMasterId id="2147483691" r:id="rId2"/>
  </p:sldMasterIdLst>
  <p:notesMasterIdLst>
    <p:notesMasterId r:id="rId22"/>
  </p:notesMasterIdLst>
  <p:sldIdLst>
    <p:sldId id="274" r:id="rId3"/>
    <p:sldId id="256" r:id="rId4"/>
    <p:sldId id="257" r:id="rId5"/>
    <p:sldId id="258" r:id="rId6"/>
    <p:sldId id="259" r:id="rId7"/>
    <p:sldId id="260" r:id="rId8"/>
    <p:sldId id="261" r:id="rId9"/>
    <p:sldId id="262" r:id="rId10"/>
    <p:sldId id="263" r:id="rId11"/>
    <p:sldId id="272" r:id="rId12"/>
    <p:sldId id="271" r:id="rId13"/>
    <p:sldId id="270" r:id="rId14"/>
    <p:sldId id="264" r:id="rId15"/>
    <p:sldId id="265" r:id="rId16"/>
    <p:sldId id="266" r:id="rId17"/>
    <p:sldId id="267" r:id="rId18"/>
    <p:sldId id="268" r:id="rId19"/>
    <p:sldId id="273" r:id="rId20"/>
    <p:sldId id="2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F53"/>
    <a:srgbClr val="E40058"/>
    <a:srgbClr val="61A6B6"/>
    <a:srgbClr val="465969"/>
    <a:srgbClr val="46596A"/>
    <a:srgbClr val="40535C"/>
    <a:srgbClr val="5B9BD5"/>
    <a:srgbClr val="73FEFF"/>
    <a:srgbClr val="76D6FF"/>
    <a:srgbClr val="5E9D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030CE1-23BA-42DF-8B47-C1AC784144F1}" v="169" dt="2024-11-19T11:22:20.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522" autoAdjust="0"/>
  </p:normalViewPr>
  <p:slideViewPr>
    <p:cSldViewPr snapToGrid="0" snapToObjects="1">
      <p:cViewPr varScale="1">
        <p:scale>
          <a:sx n="78" d="100"/>
          <a:sy n="78" d="100"/>
        </p:scale>
        <p:origin x="605"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43" d="100"/>
          <a:sy n="143" d="100"/>
        </p:scale>
        <p:origin x="500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FD5C6-4E1B-3844-B4BE-8FCB63A34FE5}" type="datetimeFigureOut">
              <a:rPr lang="en-US" smtClean="0"/>
              <a:t>11/19/2024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44BF6-5B1E-0642-B0C9-D257109BF906}" type="slidenum">
              <a:rPr lang="en-US" smtClean="0"/>
              <a:t>‹#›</a:t>
            </a:fld>
            <a:endParaRPr lang="en-US"/>
          </a:p>
        </p:txBody>
      </p:sp>
    </p:spTree>
    <p:extLst>
      <p:ext uri="{BB962C8B-B14F-4D97-AF65-F5344CB8AC3E}">
        <p14:creationId xmlns:p14="http://schemas.microsoft.com/office/powerpoint/2010/main" val="1952966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B44BF6-5B1E-0642-B0C9-D257109BF906}" type="slidenum">
              <a:rPr lang="en-US" smtClean="0"/>
              <a:t>4</a:t>
            </a:fld>
            <a:endParaRPr lang="en-US"/>
          </a:p>
        </p:txBody>
      </p:sp>
    </p:spTree>
    <p:extLst>
      <p:ext uri="{BB962C8B-B14F-4D97-AF65-F5344CB8AC3E}">
        <p14:creationId xmlns:p14="http://schemas.microsoft.com/office/powerpoint/2010/main" val="3041280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 on from the TPN, you might be pleased to hear, I’m going</a:t>
            </a:r>
            <a:r>
              <a:rPr lang="en-GB" baseline="0" dirty="0"/>
              <a:t> to briefly touch on absolute grounds and how these might link to specification amendments. </a:t>
            </a:r>
          </a:p>
          <a:p>
            <a:r>
              <a:rPr lang="en-GB" baseline="0" dirty="0"/>
              <a:t>As you all probably know, the absolute grounds are in section 3 of the trade marks act and I’ve listed the main ones here.</a:t>
            </a:r>
            <a:endParaRPr lang="en-GB" dirty="0"/>
          </a:p>
        </p:txBody>
      </p:sp>
      <p:sp>
        <p:nvSpPr>
          <p:cNvPr id="4" name="Slide Number Placeholder 3"/>
          <p:cNvSpPr>
            <a:spLocks noGrp="1"/>
          </p:cNvSpPr>
          <p:nvPr>
            <p:ph type="sldNum" sz="quarter" idx="10"/>
          </p:nvPr>
        </p:nvSpPr>
        <p:spPr/>
        <p:txBody>
          <a:bodyPr/>
          <a:lstStyle/>
          <a:p>
            <a:fld id="{27B44BF6-5B1E-0642-B0C9-D257109BF906}" type="slidenum">
              <a:rPr lang="en-US" smtClean="0"/>
              <a:t>13</a:t>
            </a:fld>
            <a:endParaRPr lang="en-US"/>
          </a:p>
        </p:txBody>
      </p:sp>
    </p:spTree>
    <p:extLst>
      <p:ext uri="{BB962C8B-B14F-4D97-AF65-F5344CB8AC3E}">
        <p14:creationId xmlns:p14="http://schemas.microsoft.com/office/powerpoint/2010/main" val="3355337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B44BF6-5B1E-0642-B0C9-D257109BF906}" type="slidenum">
              <a:rPr lang="en-US" smtClean="0"/>
              <a:t>14</a:t>
            </a:fld>
            <a:endParaRPr lang="en-US"/>
          </a:p>
        </p:txBody>
      </p:sp>
    </p:spTree>
    <p:extLst>
      <p:ext uri="{BB962C8B-B14F-4D97-AF65-F5344CB8AC3E}">
        <p14:creationId xmlns:p14="http://schemas.microsoft.com/office/powerpoint/2010/main" val="24470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most common</a:t>
            </a:r>
            <a:r>
              <a:rPr lang="en-US" sz="1200" b="0" i="0" kern="1200" baseline="0" dirty="0">
                <a:solidFill>
                  <a:schemeClr val="tx1"/>
                </a:solidFill>
                <a:effectLst/>
                <a:latin typeface="+mn-lt"/>
                <a:ea typeface="+mn-ea"/>
                <a:cs typeface="+mn-cs"/>
              </a:rPr>
              <a:t> objections that you are likely to receive specifically in relation to specifications are the following.</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Firstly – an examiner might ask you to transfer some terms into different classes if they feel that these would be more appropriately classed elsewhere. Sometimes you’ll be lucky and the new class will already be covered under the application in which case the transfer is very simple and doesn’t cost anything. However, it’s important to note that if the new class isn’t already covered under your application, you’ll need to pay an additional fee to add the class in order to transfer the term or terms. In some cases, it might be worth discussing the cost-benefit of this with your client, particularly if they are very budget conscious. It might be scenario where the terms identified by the Examiner are less important to the client or you feel that they have adequate protection elsewhere and so the client might feel that they don’t want to incur the costs of adding the new class and transferring the term, in which case you can just delete it but that’s very case and client specific but it’s always important to make your client aware of the potential extra cost associated with that.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Secondly, the more substantive type of objection you’re most likely to receive is that the Examiner considers your term might lack clarity and precision.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What do we mean by clarity and precision – it’s quite </a:t>
            </a:r>
            <a:r>
              <a:rPr lang="en-US" sz="1200" b="0" i="0" kern="1200" baseline="0" dirty="0" err="1">
                <a:solidFill>
                  <a:schemeClr val="tx1"/>
                </a:solidFill>
                <a:effectLst/>
                <a:latin typeface="+mn-lt"/>
                <a:ea typeface="+mn-ea"/>
                <a:cs typeface="+mn-cs"/>
              </a:rPr>
              <a:t>d</a:t>
            </a:r>
            <a:r>
              <a:rPr lang="en-US" sz="1200" b="0" i="0" kern="1200" dirty="0" err="1">
                <a:solidFill>
                  <a:schemeClr val="tx1"/>
                </a:solidFill>
                <a:effectLst/>
                <a:latin typeface="+mn-lt"/>
                <a:ea typeface="+mn-ea"/>
                <a:cs typeface="+mn-cs"/>
              </a:rPr>
              <a:t>fficult</a:t>
            </a:r>
            <a:r>
              <a:rPr lang="en-US" sz="1200" b="0" i="0" kern="1200" dirty="0">
                <a:solidFill>
                  <a:schemeClr val="tx1"/>
                </a:solidFill>
                <a:effectLst/>
                <a:latin typeface="+mn-lt"/>
                <a:ea typeface="+mn-ea"/>
                <a:cs typeface="+mn-cs"/>
              </a:rPr>
              <a:t> to define what we mean by</a:t>
            </a:r>
            <a:r>
              <a:rPr lang="en-US" sz="1200" b="0" i="0" kern="1200" baseline="0" dirty="0">
                <a:solidFill>
                  <a:schemeClr val="tx1"/>
                </a:solidFill>
                <a:effectLst/>
                <a:latin typeface="+mn-lt"/>
                <a:ea typeface="+mn-ea"/>
                <a:cs typeface="+mn-cs"/>
              </a:rPr>
              <a:t> clear and precise and there will likely always be some element of uncertainty and variable in language</a:t>
            </a:r>
          </a:p>
          <a:p>
            <a:r>
              <a:rPr lang="en-US" sz="1200" b="0" i="0" kern="1200" baseline="0" dirty="0">
                <a:solidFill>
                  <a:schemeClr val="tx1"/>
                </a:solidFill>
                <a:effectLst/>
                <a:latin typeface="+mn-lt"/>
                <a:ea typeface="+mn-ea"/>
                <a:cs typeface="+mn-cs"/>
              </a:rPr>
              <a:t>This was discussed in the IP Translator case and there are a couple of quotes that I wanted to highlight from that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sufficient clarity and precision to enable the competent authorities and economic operators, on that basis alone, to determine the extent of the protection sought.”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“the issue is whether there is such lack of clarity and precision that would create an unacceptable or unreasonable level of uncertainty about the scope of protection in the context in which it is to be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Another</a:t>
            </a:r>
            <a:r>
              <a:rPr lang="en-US" sz="1200" b="0" i="0" kern="1200" baseline="0" dirty="0">
                <a:solidFill>
                  <a:schemeClr val="tx1"/>
                </a:solidFill>
                <a:effectLst/>
                <a:latin typeface="+mn-lt"/>
                <a:ea typeface="+mn-ea"/>
                <a:cs typeface="+mn-cs"/>
              </a:rPr>
              <a:t> piece of guidance from the </a:t>
            </a:r>
            <a:r>
              <a:rPr lang="en-US" sz="1200" b="0" i="0" kern="1200" baseline="0" dirty="0" err="1">
                <a:solidFill>
                  <a:schemeClr val="tx1"/>
                </a:solidFill>
                <a:effectLst/>
                <a:latin typeface="+mn-lt"/>
                <a:ea typeface="+mn-ea"/>
                <a:cs typeface="+mn-cs"/>
              </a:rPr>
              <a:t>Postkantoor</a:t>
            </a:r>
            <a:r>
              <a:rPr lang="en-US" sz="1200" b="0" i="0" kern="1200" baseline="0" dirty="0">
                <a:solidFill>
                  <a:schemeClr val="tx1"/>
                </a:solidFill>
                <a:effectLst/>
                <a:latin typeface="+mn-lt"/>
                <a:ea typeface="+mn-ea"/>
                <a:cs typeface="+mn-cs"/>
              </a:rPr>
              <a:t> decision is that “a specification must </a:t>
            </a:r>
            <a:r>
              <a:rPr lang="en-US" sz="1200" dirty="0"/>
              <a:t>permit an average person engaged in the relevant trade to clearly ascertain the nature of the goods or services for which the applicant seeks to register his trade mark, without the need for further explanation”</a:t>
            </a:r>
          </a:p>
          <a:p>
            <a:endParaRPr lang="en-US" sz="1200" dirty="0"/>
          </a:p>
          <a:p>
            <a:r>
              <a:rPr lang="en-US" sz="1200" dirty="0"/>
              <a:t>This is ultimately at the Examiner’s</a:t>
            </a:r>
            <a:r>
              <a:rPr lang="en-US" sz="1200" baseline="0" dirty="0"/>
              <a:t> discretion and they might sometimes offer you a suggestion in the exam report about wording that they consider acceptable but you don’t have to go with that, you can submit an alternative for their consideration. You could also send them some further information about your client’s products or services (the UKIPO specifically mentions brochures and pamphlets) to clarify what the specification is intended to cover.</a:t>
            </a:r>
          </a:p>
          <a:p>
            <a:endParaRPr lang="en-US" sz="1200" baseline="0" dirty="0"/>
          </a:p>
          <a:p>
            <a:r>
              <a:rPr lang="en-US" sz="1200" baseline="0" dirty="0"/>
              <a:t>When clarifying a term, it’s important to take care not to accidentally widen the scope of the goods or services when you’re trying to clarify them, because that isn’t possible after an application has been filed. </a:t>
            </a:r>
            <a:endParaRPr lang="en-US" sz="1200" dirty="0"/>
          </a:p>
          <a:p>
            <a:endParaRPr lang="en-GB" sz="1200" dirty="0"/>
          </a:p>
        </p:txBody>
      </p:sp>
      <p:sp>
        <p:nvSpPr>
          <p:cNvPr id="4" name="Slide Number Placeholder 3"/>
          <p:cNvSpPr>
            <a:spLocks noGrp="1"/>
          </p:cNvSpPr>
          <p:nvPr>
            <p:ph type="sldNum" sz="quarter" idx="10"/>
          </p:nvPr>
        </p:nvSpPr>
        <p:spPr/>
        <p:txBody>
          <a:bodyPr/>
          <a:lstStyle/>
          <a:p>
            <a:fld id="{27B44BF6-5B1E-0642-B0C9-D257109BF906}" type="slidenum">
              <a:rPr lang="en-US" smtClean="0"/>
              <a:t>5</a:t>
            </a:fld>
            <a:endParaRPr lang="en-US"/>
          </a:p>
        </p:txBody>
      </p:sp>
    </p:spTree>
    <p:extLst>
      <p:ext uri="{BB962C8B-B14F-4D97-AF65-F5344CB8AC3E}">
        <p14:creationId xmlns:p14="http://schemas.microsoft.com/office/powerpoint/2010/main" val="1661548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a:t>
            </a:r>
            <a:r>
              <a:rPr lang="en-GB" baseline="0" dirty="0"/>
              <a:t> isn’t just exam reports that might cause you to need to amend a specification – this can also come up in relation to earlier marks </a:t>
            </a:r>
          </a:p>
          <a:p>
            <a:r>
              <a:rPr lang="en-GB" baseline="0" dirty="0"/>
              <a:t>For example, when you receive the UKIPO search report, if there are identical or similar marks in there covering identical or similar goods then you might want to talk to your client about the possibility of amending the specification at that stage before publication when the third party will be notified. This will depend largely on the client’s appetite for risk and if they would prefer to take the belt and braces approach of trying to avoid an opposition as best you can.</a:t>
            </a:r>
          </a:p>
          <a:p>
            <a:r>
              <a:rPr lang="en-GB" baseline="0" dirty="0"/>
              <a:t>Obviously then another situation in which you might find yourself doing some spec amendments are as a result of a direct challenge from a third party either during publication within the opposition period or even potentially post registration if they have earlier rights</a:t>
            </a:r>
            <a:endParaRPr lang="en-GB" dirty="0"/>
          </a:p>
        </p:txBody>
      </p:sp>
      <p:sp>
        <p:nvSpPr>
          <p:cNvPr id="4" name="Slide Number Placeholder 3"/>
          <p:cNvSpPr>
            <a:spLocks noGrp="1"/>
          </p:cNvSpPr>
          <p:nvPr>
            <p:ph type="sldNum" sz="quarter" idx="10"/>
          </p:nvPr>
        </p:nvSpPr>
        <p:spPr/>
        <p:txBody>
          <a:bodyPr/>
          <a:lstStyle/>
          <a:p>
            <a:fld id="{27B44BF6-5B1E-0642-B0C9-D257109BF906}" type="slidenum">
              <a:rPr lang="en-US" smtClean="0"/>
              <a:t>6</a:t>
            </a:fld>
            <a:endParaRPr lang="en-US"/>
          </a:p>
        </p:txBody>
      </p:sp>
    </p:spTree>
    <p:extLst>
      <p:ext uri="{BB962C8B-B14F-4D97-AF65-F5344CB8AC3E}">
        <p14:creationId xmlns:p14="http://schemas.microsoft.com/office/powerpoint/2010/main" val="2842307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few ways</a:t>
            </a:r>
            <a:r>
              <a:rPr lang="en-GB" baseline="0" dirty="0"/>
              <a:t> in which you can amend a specification to avoid overlap with earlier rights holders</a:t>
            </a:r>
          </a:p>
          <a:p>
            <a:r>
              <a:rPr lang="en-GB" baseline="0" dirty="0"/>
              <a:t>Firstly, you can outright delete overlapping terms provided that is acceptable to your client  of course</a:t>
            </a:r>
          </a:p>
          <a:p>
            <a:r>
              <a:rPr lang="en-GB" baseline="0" dirty="0"/>
              <a:t>You can also add limitations to either specific goods or services within a class, or at the end of a class to cover all of the goods or services in question </a:t>
            </a:r>
          </a:p>
          <a:p>
            <a:r>
              <a:rPr lang="en-GB" baseline="0" dirty="0"/>
              <a:t>Limitations could either be positive (wording such as all of the aforesaid being or namely) or negative using wording such as “none of the aforesaid being” to specifically exclude certain goods or services</a:t>
            </a:r>
          </a:p>
          <a:p>
            <a:r>
              <a:rPr lang="en-GB" baseline="0" dirty="0"/>
              <a:t>By way of an example (if you were here for my first webinar, you’ll see we’re back to talking about cake) – baked goods all of the aforesaid being cakes or namely cakes is a positive limitation and means that the only baked goods covered by this term are cakes. This is the narrower option of the two. On the other hand, a negative limitation of that term would be “baked goods, none of the aforesaid being cakes” which specifically excludes cakes but the baked goods could be literally anything else so this is the broader option.</a:t>
            </a:r>
            <a:endParaRPr lang="en-GB" dirty="0"/>
          </a:p>
        </p:txBody>
      </p:sp>
      <p:sp>
        <p:nvSpPr>
          <p:cNvPr id="4" name="Slide Number Placeholder 3"/>
          <p:cNvSpPr>
            <a:spLocks noGrp="1"/>
          </p:cNvSpPr>
          <p:nvPr>
            <p:ph type="sldNum" sz="quarter" idx="10"/>
          </p:nvPr>
        </p:nvSpPr>
        <p:spPr/>
        <p:txBody>
          <a:bodyPr/>
          <a:lstStyle/>
          <a:p>
            <a:fld id="{27B44BF6-5B1E-0642-B0C9-D257109BF906}" type="slidenum">
              <a:rPr lang="en-US" smtClean="0"/>
              <a:t>7</a:t>
            </a:fld>
            <a:endParaRPr lang="en-US"/>
          </a:p>
        </p:txBody>
      </p:sp>
    </p:spTree>
    <p:extLst>
      <p:ext uri="{BB962C8B-B14F-4D97-AF65-F5344CB8AC3E}">
        <p14:creationId xmlns:p14="http://schemas.microsoft.com/office/powerpoint/2010/main" val="1682392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Putting that</a:t>
            </a:r>
            <a:r>
              <a:rPr lang="en-GB" baseline="0" dirty="0"/>
              <a:t> into an opposition or post registration challenge scenario, we have business A (the third party in this example) whose commercial interest is only cakes and their earlier right covers the term baked goods in class 30.</a:t>
            </a:r>
          </a:p>
          <a:p>
            <a:r>
              <a:rPr lang="en-GB" baseline="0" dirty="0"/>
              <a:t>Then we have business B which is your client, whose commercial interest is pastries, such as tarts, pasties, pies etc. Their later filed mark also covers the same term baked goods in class 30.</a:t>
            </a:r>
          </a:p>
          <a:p>
            <a:r>
              <a:rPr lang="en-GB" baseline="0" dirty="0"/>
              <a:t>In order to avoid overlap with business A’s interests, business B (your client) could apply either a positive limitation (all of the aforesaid being or namely tarts, pasties and pies – this is the narrower option, provides your client with a much narrower scope of protection and in the context of settlement negotiations, this would probably be the preferred outcome for business A the third party because they will be reassured that the scope of business B’s rights are only the pastry goods that they are producing, there is no broader scope offered by baked goods in that scenario</a:t>
            </a:r>
          </a:p>
          <a:p>
            <a:r>
              <a:rPr lang="en-GB" baseline="0" dirty="0"/>
              <a:t>By contrast, what you might want to offer in negotiations and what would be preferable for your client would be a negative limitation </a:t>
            </a:r>
            <a:r>
              <a:rPr lang="en-GB" baseline="0" dirty="0" err="1"/>
              <a:t>ie</a:t>
            </a:r>
            <a:r>
              <a:rPr lang="en-GB" baseline="0" dirty="0"/>
              <a:t> baked goods none of the aforesaid being cakes. This excludes the other side’s commercial interests so you would argue this is sufficient reassurance for them but it offers your client a slightly broader overall scope of protection after the limitation in relation to other baked goods that aren’t cakes and that aren’t necessarily those specific types of pastry goods. </a:t>
            </a:r>
          </a:p>
          <a:p>
            <a:r>
              <a:rPr lang="en-GB" baseline="0" dirty="0"/>
              <a:t>Companies can be very stubborn on these points and so you might find yourself up against a brick wall in terms of agreeing limitation wording but if you’re opening negotiations and proposing a specification limitation, it’s important to consider if you want to suggest a positive or negative limitation and the scope of protection that your client will be left with.</a:t>
            </a:r>
            <a:endParaRPr lang="en-GB" dirty="0"/>
          </a:p>
        </p:txBody>
      </p:sp>
      <p:sp>
        <p:nvSpPr>
          <p:cNvPr id="4" name="Slide Number Placeholder 3"/>
          <p:cNvSpPr>
            <a:spLocks noGrp="1"/>
          </p:cNvSpPr>
          <p:nvPr>
            <p:ph type="sldNum" sz="quarter" idx="10"/>
          </p:nvPr>
        </p:nvSpPr>
        <p:spPr/>
        <p:txBody>
          <a:bodyPr/>
          <a:lstStyle/>
          <a:p>
            <a:fld id="{27B44BF6-5B1E-0642-B0C9-D257109BF906}" type="slidenum">
              <a:rPr lang="en-US" smtClean="0"/>
              <a:t>8</a:t>
            </a:fld>
            <a:endParaRPr lang="en-US"/>
          </a:p>
        </p:txBody>
      </p:sp>
    </p:spTree>
    <p:extLst>
      <p:ext uri="{BB962C8B-B14F-4D97-AF65-F5344CB8AC3E}">
        <p14:creationId xmlns:p14="http://schemas.microsoft.com/office/powerpoint/2010/main" val="2547806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UKIPO has been much more strict</a:t>
            </a:r>
            <a:r>
              <a:rPr lang="en-US" sz="1200" b="0" i="0" kern="1200" baseline="0" dirty="0">
                <a:solidFill>
                  <a:schemeClr val="tx1"/>
                </a:solidFill>
                <a:effectLst/>
                <a:latin typeface="+mn-lt"/>
                <a:ea typeface="+mn-ea"/>
                <a:cs typeface="+mn-cs"/>
              </a:rPr>
              <a:t> lately with limitations and restrictions to specifications in particular, so much so that they issued a new tribunal practice notice this year specifically on the topic of Form TM21Bs and recurring issues that they were having particularly with forms filed during opposition proceedings. </a:t>
            </a:r>
          </a:p>
          <a:p>
            <a:r>
              <a:rPr lang="en-US" sz="1200" b="0" i="0" kern="1200" baseline="0" dirty="0">
                <a:solidFill>
                  <a:schemeClr val="tx1"/>
                </a:solidFill>
                <a:effectLst/>
                <a:latin typeface="+mn-lt"/>
                <a:ea typeface="+mn-ea"/>
                <a:cs typeface="+mn-cs"/>
              </a:rPr>
              <a:t>One of the main messages of the TPN is that all restrictions should again be clear and precise as we discussed earlier. The Office has given examples of types of practice they were seeing that can result in a lack of clarity and one of these is multiple restrictions in the same class or against the same term</a:t>
            </a:r>
          </a:p>
          <a:p>
            <a:endParaRPr lang="en-US" sz="1200" b="0" i="0" kern="1200" baseline="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B44BF6-5B1E-0642-B0C9-D257109BF906}" type="slidenum">
              <a:rPr lang="en-US" smtClean="0"/>
              <a:t>9</a:t>
            </a:fld>
            <a:endParaRPr lang="en-US"/>
          </a:p>
        </p:txBody>
      </p:sp>
    </p:spTree>
    <p:extLst>
      <p:ext uri="{BB962C8B-B14F-4D97-AF65-F5344CB8AC3E}">
        <p14:creationId xmlns:p14="http://schemas.microsoft.com/office/powerpoint/2010/main" val="1511568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 tried to come up with my own example for this but didn’t have much luck so I’m going to go with the UKIPO’s example from the TPN.</a:t>
            </a:r>
          </a:p>
          <a:p>
            <a:r>
              <a:rPr lang="en-US" sz="1200" b="0" i="0" kern="1200" dirty="0">
                <a:solidFill>
                  <a:schemeClr val="tx1"/>
                </a:solidFill>
                <a:effectLst/>
                <a:latin typeface="+mn-lt"/>
                <a:ea typeface="+mn-ea"/>
                <a:cs typeface="+mn-cs"/>
              </a:rPr>
              <a:t>In this example,</a:t>
            </a:r>
            <a:r>
              <a:rPr lang="en-US" sz="1200" b="0" i="0" kern="1200" baseline="0" dirty="0">
                <a:solidFill>
                  <a:schemeClr val="tx1"/>
                </a:solidFill>
                <a:effectLst/>
                <a:latin typeface="+mn-lt"/>
                <a:ea typeface="+mn-ea"/>
                <a:cs typeface="+mn-cs"/>
              </a:rPr>
              <a:t> the Applicant develops games software for mobile phones and they have been opposed by a financial software company, as they have covered the broad term software. </a:t>
            </a:r>
          </a:p>
          <a:p>
            <a:r>
              <a:rPr lang="en-US" sz="1200" b="0" i="0" kern="1200" baseline="0" dirty="0">
                <a:solidFill>
                  <a:schemeClr val="tx1"/>
                </a:solidFill>
                <a:effectLst/>
                <a:latin typeface="+mn-lt"/>
                <a:ea typeface="+mn-ea"/>
                <a:cs typeface="+mn-cs"/>
              </a:rPr>
              <a:t>The UKIPO then gives the following double limitation example and I’ve highlighted the two limitations one in italics and one underlined. Importantly, the Applicant wanted to retain protection for having an in app purchasing facility for its gaming software hence the wording “but not including software for in app purchases as part of gaming software” and they were concerned that an broad restriction in relation to financial software generally wouldn’t allow them to keep this scope of protection.</a:t>
            </a:r>
          </a:p>
          <a:p>
            <a:r>
              <a:rPr lang="en-US" sz="1200" b="0" i="0" kern="1200" baseline="0" dirty="0">
                <a:solidFill>
                  <a:schemeClr val="tx1"/>
                </a:solidFill>
                <a:effectLst/>
                <a:latin typeface="+mn-lt"/>
                <a:ea typeface="+mn-ea"/>
                <a:cs typeface="+mn-cs"/>
              </a:rPr>
              <a:t>Added together, the use of the initial negative restriction which excludes financial services generally, coupled then with the additional restriction about electronic payments which is conditional, because it specifically doesn’t include in app payments as a form of an electronic payment means that the UKIPO will consider this to fail to meet the requirements of clarity and prevision. In particular, it’s the multiple layers and the conditional language that means this isn’t sufficiently clear.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the UKIPO would accept here is a positive</a:t>
            </a:r>
            <a:r>
              <a:rPr lang="en-US" sz="1200" b="0" i="0" kern="1200" baseline="0" dirty="0">
                <a:solidFill>
                  <a:schemeClr val="tx1"/>
                </a:solidFill>
                <a:effectLst/>
                <a:latin typeface="+mn-lt"/>
                <a:ea typeface="+mn-ea"/>
                <a:cs typeface="+mn-cs"/>
              </a:rPr>
              <a:t> restriction to software, all of the aforesaid being game software for mobile phones. Obviously this is narrower from the POV of the Applicant (the Opponent might be more pleased about that) but with the more strict UKIPO practice, it’s also important to consider whether what is being proposed in settlement discussions is likely to be clear and precise or if it’s getting a little bit too complicated.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B44BF6-5B1E-0642-B0C9-D257109BF906}" type="slidenum">
              <a:rPr lang="en-US" smtClean="0"/>
              <a:t>10</a:t>
            </a:fld>
            <a:endParaRPr lang="en-US"/>
          </a:p>
        </p:txBody>
      </p:sp>
    </p:spTree>
    <p:extLst>
      <p:ext uri="{BB962C8B-B14F-4D97-AF65-F5344CB8AC3E}">
        <p14:creationId xmlns:p14="http://schemas.microsoft.com/office/powerpoint/2010/main" val="2529934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Another issue that the UKIPO has raised about restrictions is</a:t>
            </a:r>
            <a:r>
              <a:rPr lang="en-US" sz="1200" b="0" i="0" kern="1200" baseline="0" dirty="0">
                <a:solidFill>
                  <a:schemeClr val="tx1"/>
                </a:solidFill>
                <a:effectLst/>
                <a:latin typeface="+mn-lt"/>
                <a:ea typeface="+mn-ea"/>
                <a:cs typeface="+mn-cs"/>
              </a:rPr>
              <a:t> that they should identify sub categories of goods that are being either positively or negatively restricted and they should not identify characteristics of goods.</a:t>
            </a:r>
          </a:p>
          <a:p>
            <a:r>
              <a:rPr lang="en-US" sz="1200" b="0" i="0" kern="1200" baseline="0" dirty="0">
                <a:solidFill>
                  <a:schemeClr val="tx1"/>
                </a:solidFill>
                <a:effectLst/>
                <a:latin typeface="+mn-lt"/>
                <a:ea typeface="+mn-ea"/>
                <a:cs typeface="+mn-cs"/>
              </a:rPr>
              <a:t>What they mean by a characteristic is discussed in the </a:t>
            </a:r>
            <a:r>
              <a:rPr lang="en-US" sz="1200" b="0" i="0" kern="1200" baseline="0" dirty="0" err="1">
                <a:solidFill>
                  <a:schemeClr val="tx1"/>
                </a:solidFill>
                <a:effectLst/>
                <a:latin typeface="+mn-lt"/>
                <a:ea typeface="+mn-ea"/>
                <a:cs typeface="+mn-cs"/>
              </a:rPr>
              <a:t>Croom’s</a:t>
            </a:r>
            <a:r>
              <a:rPr lang="en-US" sz="1200" b="0" i="0" kern="1200" baseline="0" dirty="0">
                <a:solidFill>
                  <a:schemeClr val="tx1"/>
                </a:solidFill>
                <a:effectLst/>
                <a:latin typeface="+mn-lt"/>
                <a:ea typeface="+mn-ea"/>
                <a:cs typeface="+mn-cs"/>
              </a:rPr>
              <a:t> Application case that I’ve referenced here and that case says that “</a:t>
            </a:r>
            <a:r>
              <a:rPr lang="en-US" sz="1200" b="0" i="0" kern="1200" dirty="0">
                <a:solidFill>
                  <a:schemeClr val="tx1"/>
                </a:solidFill>
                <a:effectLst/>
                <a:latin typeface="+mn-lt"/>
                <a:ea typeface="+mn-ea"/>
                <a:cs typeface="+mn-cs"/>
              </a:rPr>
              <a:t>A characteristic may be present or absent without changing the nature, function or purpose of the specified goods/services”</a:t>
            </a:r>
          </a:p>
          <a:p>
            <a:r>
              <a:rPr lang="en-US" sz="1200" b="0" i="0" kern="1200" baseline="0" dirty="0">
                <a:solidFill>
                  <a:schemeClr val="tx1"/>
                </a:solidFill>
                <a:effectLst/>
                <a:latin typeface="+mn-lt"/>
                <a:ea typeface="+mn-ea"/>
                <a:cs typeface="+mn-cs"/>
              </a:rPr>
              <a:t>So for example, here are a few examples of restrictions that won’t be accepted by the UKIPO because they identify characteristics of the goods</a:t>
            </a:r>
          </a:p>
          <a:p>
            <a:r>
              <a:rPr lang="en-US" sz="1200" b="0" i="0" kern="1200" baseline="0" dirty="0">
                <a:solidFill>
                  <a:schemeClr val="tx1"/>
                </a:solidFill>
                <a:effectLst/>
                <a:latin typeface="+mn-lt"/>
                <a:ea typeface="+mn-ea"/>
                <a:cs typeface="+mn-cs"/>
              </a:rPr>
              <a:t>Firstly, t-shirts all displaying football club logos. The Logos don’t change the nature of the goods (they’re still t-shirts) so any characteristics like this cannot be subject of a restriction</a:t>
            </a:r>
          </a:p>
          <a:p>
            <a:r>
              <a:rPr lang="en-US" sz="1200" b="0" i="0" kern="1200" baseline="0" dirty="0">
                <a:solidFill>
                  <a:schemeClr val="tx1"/>
                </a:solidFill>
                <a:effectLst/>
                <a:latin typeface="+mn-lt"/>
                <a:ea typeface="+mn-ea"/>
                <a:cs typeface="+mn-cs"/>
              </a:rPr>
              <a:t>Secondly, posters, all being merchandise. This specifically describes how the goods will be marketed, for example sports club merchandise but again, this doesn’t change the fact that the goods are fundamentally still posters.</a:t>
            </a:r>
          </a:p>
          <a:p>
            <a:r>
              <a:rPr lang="en-US" sz="1200" b="0" i="0" kern="1200" baseline="0" dirty="0">
                <a:solidFill>
                  <a:schemeClr val="tx1"/>
                </a:solidFill>
                <a:effectLst/>
                <a:latin typeface="+mn-lt"/>
                <a:ea typeface="+mn-ea"/>
                <a:cs typeface="+mn-cs"/>
              </a:rPr>
              <a:t>Finally, sunglasses all being for use by cyclists identifies the intended recipient of the products rather than their nature or the type of products. The sunglasses remain unchanged regardless of who you hope is your end customer – a product is a product regardless. </a:t>
            </a:r>
          </a:p>
          <a:p>
            <a:r>
              <a:rPr lang="en-US" sz="1200" b="0" i="0" kern="1200" baseline="0" dirty="0">
                <a:solidFill>
                  <a:schemeClr val="tx1"/>
                </a:solidFill>
                <a:effectLst/>
                <a:latin typeface="+mn-lt"/>
                <a:ea typeface="+mn-ea"/>
                <a:cs typeface="+mn-cs"/>
              </a:rPr>
              <a:t>To make things more complicated, it might be appropriate in some situations to specify an intended recipient in a limitation to services rather than goods for example where services are targeted at particular sectors for example business management services for a specific sector in class 35. The UKIPO considered in the MERLIN decision that this would be acceptable.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Certainly in relation to goods, the UKIPO would prefer that parties consider whether matters such as this could be recorded in another form such as a co-existence agreement or some undertakings, as they aren’t necessarily appropriate to go on the trade mark register. For example, you could have an obligation in an agreement or undertaking saying that a party will never apply a football club logo to their </a:t>
            </a:r>
            <a:r>
              <a:rPr lang="en-US" sz="1200" b="0" i="0" kern="1200" baseline="0" dirty="0" err="1">
                <a:solidFill>
                  <a:schemeClr val="tx1"/>
                </a:solidFill>
                <a:effectLst/>
                <a:latin typeface="+mn-lt"/>
                <a:ea typeface="+mn-ea"/>
                <a:cs typeface="+mn-cs"/>
              </a:rPr>
              <a:t>tshirts</a:t>
            </a:r>
            <a:r>
              <a:rPr lang="en-US" sz="1200" b="0" i="0" kern="1200" baseline="0" dirty="0">
                <a:solidFill>
                  <a:schemeClr val="tx1"/>
                </a:solidFill>
                <a:effectLst/>
                <a:latin typeface="+mn-lt"/>
                <a:ea typeface="+mn-ea"/>
                <a:cs typeface="+mn-cs"/>
              </a:rPr>
              <a:t> if this was of concern but that wouldn’t be something to include in a specification. </a:t>
            </a:r>
            <a:endParaRPr lang="en-GB" dirty="0"/>
          </a:p>
        </p:txBody>
      </p:sp>
      <p:sp>
        <p:nvSpPr>
          <p:cNvPr id="4" name="Slide Number Placeholder 3"/>
          <p:cNvSpPr>
            <a:spLocks noGrp="1"/>
          </p:cNvSpPr>
          <p:nvPr>
            <p:ph type="sldNum" sz="quarter" idx="10"/>
          </p:nvPr>
        </p:nvSpPr>
        <p:spPr/>
        <p:txBody>
          <a:bodyPr/>
          <a:lstStyle/>
          <a:p>
            <a:fld id="{27B44BF6-5B1E-0642-B0C9-D257109BF906}" type="slidenum">
              <a:rPr lang="en-US" smtClean="0"/>
              <a:t>11</a:t>
            </a:fld>
            <a:endParaRPr lang="en-US"/>
          </a:p>
        </p:txBody>
      </p:sp>
    </p:spTree>
    <p:extLst>
      <p:ext uri="{BB962C8B-B14F-4D97-AF65-F5344CB8AC3E}">
        <p14:creationId xmlns:p14="http://schemas.microsoft.com/office/powerpoint/2010/main" val="19569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next issue that the UKIPO has with restrictions</a:t>
            </a:r>
            <a:r>
              <a:rPr lang="en-US" sz="1200" b="0" i="0" kern="1200" baseline="0" dirty="0">
                <a:solidFill>
                  <a:schemeClr val="tx1"/>
                </a:solidFill>
                <a:effectLst/>
                <a:latin typeface="+mn-lt"/>
                <a:ea typeface="+mn-ea"/>
                <a:cs typeface="+mn-cs"/>
              </a:rPr>
              <a:t> is that they must make sense within the context of the rest of the specification. In particular a restriction must not contradict an existing term.</a:t>
            </a:r>
          </a:p>
          <a:p>
            <a:r>
              <a:rPr lang="en-US" sz="1200" b="0" i="0" kern="1200" baseline="0" dirty="0">
                <a:solidFill>
                  <a:schemeClr val="tx1"/>
                </a:solidFill>
                <a:effectLst/>
                <a:latin typeface="+mn-lt"/>
                <a:ea typeface="+mn-ea"/>
                <a:cs typeface="+mn-cs"/>
              </a:rPr>
              <a:t>For example in class 3, this limitation (none of the aforesaid being for  use on the lips) directly contradicts the term lipstick and therefore simply doesn’t make sense and wouldn’t be acceptable.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Another point raised in the TPN this year is that a form TM21B cannot</a:t>
            </a:r>
            <a:r>
              <a:rPr lang="en-US" sz="1200" b="0" i="0" kern="1200" baseline="0" dirty="0">
                <a:solidFill>
                  <a:schemeClr val="tx1"/>
                </a:solidFill>
                <a:effectLst/>
                <a:latin typeface="+mn-lt"/>
                <a:ea typeface="+mn-ea"/>
                <a:cs typeface="+mn-cs"/>
              </a:rPr>
              <a:t> be used to record a disclaimer, which is a statement clarifying that you do not claim exclusive rights in a specific element of your mark which is generic or descriptive for example. Typically takes the form of a statement such as “no claim is made to the exclusive right to use a word apart from in the mark as shown”</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TM21B also cannot be used to record a geographic limitation. </a:t>
            </a:r>
            <a:r>
              <a:rPr lang="en-US" sz="1200" b="0" i="0" kern="1200" dirty="0">
                <a:solidFill>
                  <a:schemeClr val="tx1"/>
                </a:solidFill>
                <a:effectLst/>
                <a:latin typeface="+mn-lt"/>
                <a:ea typeface="+mn-ea"/>
                <a:cs typeface="+mn-cs"/>
              </a:rPr>
              <a:t>Separate provision is made for the recording of geographic limitations and disclaimers (under section 13 of the Trade Marks Act 1994 and rule 31 of the Trade Marks Rules 2008). And Amendments of this nature must be requested in writing.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Finally, a TM21B</a:t>
            </a:r>
            <a:r>
              <a:rPr lang="en-US" sz="1200" b="0" i="0" kern="1200" baseline="0" dirty="0">
                <a:solidFill>
                  <a:schemeClr val="tx1"/>
                </a:solidFill>
                <a:effectLst/>
                <a:latin typeface="+mn-lt"/>
                <a:ea typeface="+mn-ea"/>
                <a:cs typeface="+mn-cs"/>
              </a:rPr>
              <a:t> claiming a specification restriction cannot be filed instead of a form TM8 and counterstatement to meet that deadline. </a:t>
            </a:r>
            <a:endParaRPr lang="en-GB" dirty="0"/>
          </a:p>
        </p:txBody>
      </p:sp>
      <p:sp>
        <p:nvSpPr>
          <p:cNvPr id="4" name="Slide Number Placeholder 3"/>
          <p:cNvSpPr>
            <a:spLocks noGrp="1"/>
          </p:cNvSpPr>
          <p:nvPr>
            <p:ph type="sldNum" sz="quarter" idx="10"/>
          </p:nvPr>
        </p:nvSpPr>
        <p:spPr/>
        <p:txBody>
          <a:bodyPr/>
          <a:lstStyle/>
          <a:p>
            <a:fld id="{27B44BF6-5B1E-0642-B0C9-D257109BF906}" type="slidenum">
              <a:rPr lang="en-US" smtClean="0"/>
              <a:t>12</a:t>
            </a:fld>
            <a:endParaRPr lang="en-US"/>
          </a:p>
        </p:txBody>
      </p:sp>
    </p:spTree>
    <p:extLst>
      <p:ext uri="{BB962C8B-B14F-4D97-AF65-F5344CB8AC3E}">
        <p14:creationId xmlns:p14="http://schemas.microsoft.com/office/powerpoint/2010/main" val="31880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9BC06-8917-2306-EF40-2B00A67B199E}"/>
              </a:ext>
            </a:extLst>
          </p:cNvPr>
          <p:cNvSpPr>
            <a:spLocks noGrp="1"/>
          </p:cNvSpPr>
          <p:nvPr>
            <p:ph type="ctrTitle"/>
          </p:nvPr>
        </p:nvSpPr>
        <p:spPr>
          <a:xfrm>
            <a:off x="1143000" y="1439501"/>
            <a:ext cx="6858000" cy="2070462"/>
          </a:xfrm>
        </p:spPr>
        <p:txBody>
          <a:bodyPr lIns="0" tIns="0" rIns="0" bIns="0" anchor="t">
            <a:normAutofit/>
          </a:bodyPr>
          <a:lstStyle>
            <a:lvl1pPr algn="l">
              <a:defRPr sz="6600" b="1" i="0">
                <a:latin typeface="Helvetica" pitchFamily="2"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2450ED-A07F-8D97-11C5-0E7BFCD0EB0E}"/>
              </a:ext>
            </a:extLst>
          </p:cNvPr>
          <p:cNvSpPr>
            <a:spLocks noGrp="1"/>
          </p:cNvSpPr>
          <p:nvPr>
            <p:ph type="subTitle" idx="1"/>
          </p:nvPr>
        </p:nvSpPr>
        <p:spPr>
          <a:xfrm>
            <a:off x="1143000" y="3430591"/>
            <a:ext cx="6858000" cy="1655762"/>
          </a:xfrm>
        </p:spPr>
        <p:txBody>
          <a:bodyPr lIns="0" tIns="0" rIns="0" bIns="0">
            <a:normAutofit/>
          </a:bodyPr>
          <a:lstStyle>
            <a:lvl1pPr marL="0" indent="0" algn="l">
              <a:buNone/>
              <a:defRPr sz="3600" b="0" i="0">
                <a:solidFill>
                  <a:srgbClr val="E40058"/>
                </a:solidFill>
                <a:latin typeface="Helvetica"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49812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Front cover">
    <p:spTree>
      <p:nvGrpSpPr>
        <p:cNvPr id="1" name=""/>
        <p:cNvGrpSpPr/>
        <p:nvPr/>
      </p:nvGrpSpPr>
      <p:grpSpPr>
        <a:xfrm>
          <a:off x="0" y="0"/>
          <a:ext cx="0" cy="0"/>
          <a:chOff x="0" y="0"/>
          <a:chExt cx="0" cy="0"/>
        </a:xfrm>
      </p:grpSpPr>
      <p:pic>
        <p:nvPicPr>
          <p:cNvPr id="5" name="Picture 4" descr="A blue background with white lines&#10;&#10;Description automatically generated">
            <a:extLst>
              <a:ext uri="{FF2B5EF4-FFF2-40B4-BE49-F238E27FC236}">
                <a16:creationId xmlns:a16="http://schemas.microsoft.com/office/drawing/2014/main" id="{8580999F-78C8-0BB5-7A2A-0AA88F58E69D}"/>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C4737C4C-4A72-D6D4-8FC3-B9CFD606B34F}"/>
              </a:ext>
            </a:extLst>
          </p:cNvPr>
          <p:cNvSpPr>
            <a:spLocks noGrp="1"/>
          </p:cNvSpPr>
          <p:nvPr>
            <p:ph type="title" hasCustomPrompt="1"/>
          </p:nvPr>
        </p:nvSpPr>
        <p:spPr>
          <a:xfrm>
            <a:off x="442982" y="2516957"/>
            <a:ext cx="5536495" cy="849460"/>
          </a:xfrm>
        </p:spPr>
        <p:txBody>
          <a:bodyPr anchor="b">
            <a:normAutofit/>
          </a:bodyPr>
          <a:lstStyle>
            <a:lvl1pPr>
              <a:defRPr sz="3000" b="1">
                <a:solidFill>
                  <a:schemeClr val="bg1"/>
                </a:solidFill>
              </a:defRPr>
            </a:lvl1pPr>
          </a:lstStyle>
          <a:p>
            <a:r>
              <a:rPr lang="en-GB" b="1">
                <a:effectLst/>
                <a:latin typeface="Arial" panose="020B0604020202020204" pitchFamily="34" charset="0"/>
              </a:rPr>
              <a:t>The Chartered Institute</a:t>
            </a:r>
            <a:br>
              <a:rPr lang="en-GB">
                <a:effectLst/>
                <a:latin typeface="Arial" panose="020B0604020202020204" pitchFamily="34" charset="0"/>
              </a:rPr>
            </a:br>
            <a:r>
              <a:rPr lang="en-GB" b="1">
                <a:effectLst/>
                <a:latin typeface="Arial" panose="020B0604020202020204" pitchFamily="34" charset="0"/>
              </a:rPr>
              <a:t>of Trade Mark Attorneys</a:t>
            </a:r>
            <a:endParaRPr lang="en-GB">
              <a:effectLst/>
              <a:latin typeface="Arial" panose="020B0604020202020204" pitchFamily="34" charset="0"/>
            </a:endParaRPr>
          </a:p>
        </p:txBody>
      </p:sp>
      <p:sp>
        <p:nvSpPr>
          <p:cNvPr id="8" name="Subtitle 2">
            <a:extLst>
              <a:ext uri="{FF2B5EF4-FFF2-40B4-BE49-F238E27FC236}">
                <a16:creationId xmlns:a16="http://schemas.microsoft.com/office/drawing/2014/main" id="{E519F85A-8009-93B6-9972-1F67341B95E4}"/>
              </a:ext>
            </a:extLst>
          </p:cNvPr>
          <p:cNvSpPr>
            <a:spLocks noGrp="1"/>
          </p:cNvSpPr>
          <p:nvPr>
            <p:ph type="subTitle" idx="11" hasCustomPrompt="1"/>
          </p:nvPr>
        </p:nvSpPr>
        <p:spPr>
          <a:xfrm>
            <a:off x="433556" y="3664657"/>
            <a:ext cx="5536495" cy="302781"/>
          </a:xfrm>
        </p:spPr>
        <p:txBody>
          <a:bodyPr anchor="t">
            <a:noAutofit/>
          </a:bodyPr>
          <a:lstStyle>
            <a:lvl1pPr marL="0" indent="0" algn="l">
              <a:buNone/>
              <a:defRPr sz="2400" b="1">
                <a:solidFill>
                  <a:srgbClr val="FF804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name</a:t>
            </a:r>
            <a:endParaRPr lang="en-US"/>
          </a:p>
        </p:txBody>
      </p:sp>
      <p:sp>
        <p:nvSpPr>
          <p:cNvPr id="3" name="Text Placeholder 8">
            <a:extLst>
              <a:ext uri="{FF2B5EF4-FFF2-40B4-BE49-F238E27FC236}">
                <a16:creationId xmlns:a16="http://schemas.microsoft.com/office/drawing/2014/main" id="{96B9CAEE-B3F0-5A38-E1A1-F186CF6490E6}"/>
              </a:ext>
            </a:extLst>
          </p:cNvPr>
          <p:cNvSpPr>
            <a:spLocks noGrp="1"/>
          </p:cNvSpPr>
          <p:nvPr>
            <p:ph type="body" sz="quarter" idx="17" hasCustomPrompt="1"/>
          </p:nvPr>
        </p:nvSpPr>
        <p:spPr>
          <a:xfrm>
            <a:off x="442981" y="4161811"/>
            <a:ext cx="5536494" cy="302781"/>
          </a:xfrm>
        </p:spPr>
        <p:txBody>
          <a:bodyPr anchor="t">
            <a:noAutofit/>
          </a:bodyPr>
          <a:lstStyle>
            <a:lvl1pPr marL="0" indent="0">
              <a:buNone/>
              <a:defRPr sz="2400" b="0">
                <a:solidFill>
                  <a:srgbClr val="FF8040"/>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a:t>Click to add title</a:t>
            </a:r>
          </a:p>
        </p:txBody>
      </p:sp>
    </p:spTree>
    <p:extLst>
      <p:ext uri="{BB962C8B-B14F-4D97-AF65-F5344CB8AC3E}">
        <p14:creationId xmlns:p14="http://schemas.microsoft.com/office/powerpoint/2010/main" val="2227697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27330A-ED6A-A2C9-AC1E-8EB523A5B3F7}"/>
              </a:ext>
            </a:extLst>
          </p:cNvPr>
          <p:cNvSpPr>
            <a:spLocks noGrp="1"/>
          </p:cNvSpPr>
          <p:nvPr>
            <p:ph idx="1"/>
          </p:nvPr>
        </p:nvSpPr>
        <p:spPr>
          <a:xfrm>
            <a:off x="396000" y="1440006"/>
            <a:ext cx="8333663" cy="4719355"/>
          </a:xfrm>
        </p:spPr>
        <p:txBody>
          <a:bodyPr lIns="0" tIns="0" rIns="0" bIns="0"/>
          <a:lstStyle>
            <a:lvl1pPr>
              <a:spcBef>
                <a:spcPts val="600"/>
              </a:spcBef>
              <a:spcAft>
                <a:spcPts val="600"/>
              </a:spcAft>
              <a:defRPr sz="2000" b="0" i="0">
                <a:latin typeface="Helvetica" pitchFamily="2" charset="0"/>
              </a:defRPr>
            </a:lvl1pPr>
            <a:lvl2pPr>
              <a:defRPr sz="1800" b="0" i="0">
                <a:latin typeface="Helvetica" pitchFamily="2" charset="0"/>
              </a:defRPr>
            </a:lvl2pPr>
            <a:lvl3pPr>
              <a:defRPr sz="1600" b="0" i="0">
                <a:latin typeface="Helvetica" pitchFamily="2" charset="0"/>
              </a:defRPr>
            </a:lvl3pPr>
            <a:lvl4pPr>
              <a:defRPr sz="1400" b="0" i="0">
                <a:latin typeface="Helvetica" pitchFamily="2" charset="0"/>
              </a:defRPr>
            </a:lvl4pPr>
            <a:lvl5pPr>
              <a:defRPr b="0" i="0">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p:txBody>
      </p:sp>
      <p:pic>
        <p:nvPicPr>
          <p:cNvPr id="5" name="Picture 4">
            <a:extLst>
              <a:ext uri="{FF2B5EF4-FFF2-40B4-BE49-F238E27FC236}">
                <a16:creationId xmlns:a16="http://schemas.microsoft.com/office/drawing/2014/main" id="{7DAAAFDF-A209-281E-3710-CAABCFA91325}"/>
              </a:ext>
            </a:extLst>
          </p:cNvPr>
          <p:cNvPicPr>
            <a:picLocks noChangeAspect="1"/>
          </p:cNvPicPr>
          <p:nvPr userDrawn="1"/>
        </p:nvPicPr>
        <p:blipFill>
          <a:blip r:embed="rId2"/>
          <a:stretch>
            <a:fillRect/>
          </a:stretch>
        </p:blipFill>
        <p:spPr>
          <a:xfrm>
            <a:off x="-91" y="0"/>
            <a:ext cx="9144001" cy="951492"/>
          </a:xfrm>
          <a:prstGeom prst="rect">
            <a:avLst/>
          </a:prstGeom>
        </p:spPr>
      </p:pic>
      <p:sp>
        <p:nvSpPr>
          <p:cNvPr id="2" name="Title 1">
            <a:extLst>
              <a:ext uri="{FF2B5EF4-FFF2-40B4-BE49-F238E27FC236}">
                <a16:creationId xmlns:a16="http://schemas.microsoft.com/office/drawing/2014/main" id="{51AA198B-51C9-57DC-81E8-B000ED6E0197}"/>
              </a:ext>
            </a:extLst>
          </p:cNvPr>
          <p:cNvSpPr>
            <a:spLocks noGrp="1"/>
          </p:cNvSpPr>
          <p:nvPr>
            <p:ph type="title"/>
          </p:nvPr>
        </p:nvSpPr>
        <p:spPr>
          <a:xfrm>
            <a:off x="396000" y="342007"/>
            <a:ext cx="8748000" cy="606267"/>
          </a:xfrm>
          <a:noFill/>
        </p:spPr>
        <p:txBody>
          <a:bodyPr lIns="0" tIns="0" rIns="0" bIns="0" anchor="t">
            <a:normAutofit/>
          </a:bodyPr>
          <a:lstStyle>
            <a:lvl1pPr>
              <a:defRPr sz="3600" b="0" i="0">
                <a:solidFill>
                  <a:srgbClr val="61A6B6"/>
                </a:solidFill>
                <a:latin typeface="Helvetica"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6836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D967D8B-C0F8-BEEA-11A6-236866CA0E2D}"/>
              </a:ext>
            </a:extLst>
          </p:cNvPr>
          <p:cNvSpPr>
            <a:spLocks noGrp="1"/>
          </p:cNvSpPr>
          <p:nvPr>
            <p:ph type="pic" sz="quarter" idx="10"/>
          </p:nvPr>
        </p:nvSpPr>
        <p:spPr>
          <a:xfrm>
            <a:off x="1080001" y="948273"/>
            <a:ext cx="4496888" cy="5436349"/>
          </a:xfrm>
        </p:spPr>
        <p:txBody>
          <a:bodyPr/>
          <a:lstStyle/>
          <a:p>
            <a:r>
              <a:rPr lang="en-US"/>
              <a:t>Click icon to add picture</a:t>
            </a:r>
            <a:endParaRPr lang="en-US" dirty="0"/>
          </a:p>
        </p:txBody>
      </p:sp>
      <p:pic>
        <p:nvPicPr>
          <p:cNvPr id="3" name="Picture 2">
            <a:extLst>
              <a:ext uri="{FF2B5EF4-FFF2-40B4-BE49-F238E27FC236}">
                <a16:creationId xmlns:a16="http://schemas.microsoft.com/office/drawing/2014/main" id="{3D94E733-258D-779E-0C46-DA7E94067EA7}"/>
              </a:ext>
            </a:extLst>
          </p:cNvPr>
          <p:cNvPicPr>
            <a:picLocks noChangeAspect="1"/>
          </p:cNvPicPr>
          <p:nvPr userDrawn="1"/>
        </p:nvPicPr>
        <p:blipFill>
          <a:blip r:embed="rId2"/>
          <a:stretch>
            <a:fillRect/>
          </a:stretch>
        </p:blipFill>
        <p:spPr>
          <a:xfrm>
            <a:off x="-91" y="0"/>
            <a:ext cx="9144001" cy="951492"/>
          </a:xfrm>
          <a:prstGeom prst="rect">
            <a:avLst/>
          </a:prstGeom>
        </p:spPr>
      </p:pic>
      <p:sp>
        <p:nvSpPr>
          <p:cNvPr id="5" name="Title 1">
            <a:extLst>
              <a:ext uri="{FF2B5EF4-FFF2-40B4-BE49-F238E27FC236}">
                <a16:creationId xmlns:a16="http://schemas.microsoft.com/office/drawing/2014/main" id="{B8A66DEE-103C-79F7-3791-10A36B8C846E}"/>
              </a:ext>
            </a:extLst>
          </p:cNvPr>
          <p:cNvSpPr>
            <a:spLocks noGrp="1"/>
          </p:cNvSpPr>
          <p:nvPr>
            <p:ph type="title"/>
          </p:nvPr>
        </p:nvSpPr>
        <p:spPr>
          <a:xfrm>
            <a:off x="396000" y="342007"/>
            <a:ext cx="8748000" cy="606267"/>
          </a:xfrm>
          <a:noFill/>
        </p:spPr>
        <p:txBody>
          <a:bodyPr lIns="0" tIns="0" rIns="0" bIns="0" anchor="t">
            <a:normAutofit/>
          </a:bodyPr>
          <a:lstStyle>
            <a:lvl1pPr>
              <a:defRPr sz="3600" b="0" i="0">
                <a:solidFill>
                  <a:srgbClr val="61A6B6"/>
                </a:solidFill>
                <a:latin typeface="Helvetica" pitchFamily="2"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499580C-EA08-B6ED-B8CF-0ED68900B928}"/>
              </a:ext>
            </a:extLst>
          </p:cNvPr>
          <p:cNvSpPr>
            <a:spLocks noGrp="1"/>
          </p:cNvSpPr>
          <p:nvPr>
            <p:ph type="subTitle" idx="1"/>
          </p:nvPr>
        </p:nvSpPr>
        <p:spPr>
          <a:xfrm>
            <a:off x="5868748" y="1440000"/>
            <a:ext cx="2875202" cy="817295"/>
          </a:xfrm>
        </p:spPr>
        <p:txBody>
          <a:bodyPr lIns="0" tIns="0" rIns="0" bIns="0">
            <a:normAutofit/>
          </a:bodyPr>
          <a:lstStyle>
            <a:lvl1pPr marL="0" indent="0" algn="l">
              <a:buNone/>
              <a:defRPr sz="2000" b="1" i="0">
                <a:solidFill>
                  <a:srgbClr val="465969"/>
                </a:solidFill>
                <a:latin typeface="Helvetica"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9" name="Content Placeholder 2">
            <a:extLst>
              <a:ext uri="{FF2B5EF4-FFF2-40B4-BE49-F238E27FC236}">
                <a16:creationId xmlns:a16="http://schemas.microsoft.com/office/drawing/2014/main" id="{F1DCDA1C-D33C-1A9E-313E-0424A3DDA39E}"/>
              </a:ext>
            </a:extLst>
          </p:cNvPr>
          <p:cNvSpPr>
            <a:spLocks noGrp="1"/>
          </p:cNvSpPr>
          <p:nvPr>
            <p:ph idx="11"/>
          </p:nvPr>
        </p:nvSpPr>
        <p:spPr>
          <a:xfrm>
            <a:off x="5868748" y="2093118"/>
            <a:ext cx="2875202" cy="4055269"/>
          </a:xfrm>
        </p:spPr>
        <p:txBody>
          <a:bodyPr lIns="0" tIns="0" rIns="0" bIns="0">
            <a:normAutofit/>
          </a:bodyPr>
          <a:lstStyle>
            <a:lvl1pPr marL="0" indent="0">
              <a:buFontTx/>
              <a:buNone/>
              <a:defRPr sz="1600" b="0" i="0">
                <a:latin typeface="Helvetica" pitchFamily="2" charset="0"/>
              </a:defRPr>
            </a:lvl1pPr>
            <a:lvl2pPr>
              <a:defRPr b="0" i="0">
                <a:latin typeface="HelveticaNeueLT Std" panose="020B0604020202020204" pitchFamily="34" charset="0"/>
              </a:defRPr>
            </a:lvl2pPr>
            <a:lvl3pPr>
              <a:defRPr b="0" i="0">
                <a:latin typeface="HelveticaNeueLT Std" panose="020B0604020202020204" pitchFamily="34" charset="0"/>
              </a:defRPr>
            </a:lvl3pPr>
            <a:lvl4pPr>
              <a:defRPr b="0" i="0">
                <a:latin typeface="HelveticaNeueLT Std" panose="020B0604020202020204" pitchFamily="34" charset="0"/>
              </a:defRPr>
            </a:lvl4pPr>
            <a:lvl5pPr>
              <a:defRPr b="0" i="0">
                <a:latin typeface="HelveticaNeueLT Std"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319472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D967D8B-C0F8-BEEA-11A6-236866CA0E2D}"/>
              </a:ext>
            </a:extLst>
          </p:cNvPr>
          <p:cNvSpPr>
            <a:spLocks noGrp="1"/>
          </p:cNvSpPr>
          <p:nvPr>
            <p:ph type="pic" sz="quarter" idx="10"/>
          </p:nvPr>
        </p:nvSpPr>
        <p:spPr>
          <a:xfrm>
            <a:off x="1" y="948266"/>
            <a:ext cx="5576888" cy="5909734"/>
          </a:xfrm>
        </p:spPr>
        <p:txBody>
          <a:bodyPr/>
          <a:lstStyle/>
          <a:p>
            <a:r>
              <a:rPr lang="en-US"/>
              <a:t>Click icon to add picture</a:t>
            </a:r>
            <a:endParaRPr lang="en-US" dirty="0"/>
          </a:p>
        </p:txBody>
      </p:sp>
      <p:pic>
        <p:nvPicPr>
          <p:cNvPr id="4" name="Picture 3">
            <a:extLst>
              <a:ext uri="{FF2B5EF4-FFF2-40B4-BE49-F238E27FC236}">
                <a16:creationId xmlns:a16="http://schemas.microsoft.com/office/drawing/2014/main" id="{A88E7AF0-B9FE-BEA9-FE0A-AB9A69FB3A65}"/>
              </a:ext>
            </a:extLst>
          </p:cNvPr>
          <p:cNvPicPr>
            <a:picLocks noChangeAspect="1"/>
          </p:cNvPicPr>
          <p:nvPr userDrawn="1"/>
        </p:nvPicPr>
        <p:blipFill>
          <a:blip r:embed="rId2"/>
          <a:stretch>
            <a:fillRect/>
          </a:stretch>
        </p:blipFill>
        <p:spPr>
          <a:xfrm>
            <a:off x="-91" y="0"/>
            <a:ext cx="9144001" cy="951492"/>
          </a:xfrm>
          <a:prstGeom prst="rect">
            <a:avLst/>
          </a:prstGeom>
        </p:spPr>
      </p:pic>
      <p:sp>
        <p:nvSpPr>
          <p:cNvPr id="5" name="Title 1">
            <a:extLst>
              <a:ext uri="{FF2B5EF4-FFF2-40B4-BE49-F238E27FC236}">
                <a16:creationId xmlns:a16="http://schemas.microsoft.com/office/drawing/2014/main" id="{49AD70A4-29C0-8157-E223-6E427E056216}"/>
              </a:ext>
            </a:extLst>
          </p:cNvPr>
          <p:cNvSpPr>
            <a:spLocks noGrp="1"/>
          </p:cNvSpPr>
          <p:nvPr>
            <p:ph type="title"/>
          </p:nvPr>
        </p:nvSpPr>
        <p:spPr>
          <a:xfrm>
            <a:off x="396000" y="342007"/>
            <a:ext cx="8748000" cy="606267"/>
          </a:xfrm>
          <a:noFill/>
        </p:spPr>
        <p:txBody>
          <a:bodyPr lIns="0" tIns="0" rIns="0" bIns="0" anchor="t">
            <a:normAutofit/>
          </a:bodyPr>
          <a:lstStyle>
            <a:lvl1pPr>
              <a:defRPr sz="3600" b="0" i="0">
                <a:solidFill>
                  <a:srgbClr val="61A6B6"/>
                </a:solidFill>
                <a:latin typeface="Helvetica" pitchFamily="2" charset="0"/>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44D80358-0395-2F63-6DF3-3B8D3D6B274C}"/>
              </a:ext>
            </a:extLst>
          </p:cNvPr>
          <p:cNvSpPr>
            <a:spLocks noGrp="1"/>
          </p:cNvSpPr>
          <p:nvPr>
            <p:ph type="subTitle" idx="1"/>
          </p:nvPr>
        </p:nvSpPr>
        <p:spPr>
          <a:xfrm>
            <a:off x="5868748" y="1440000"/>
            <a:ext cx="2875202" cy="817295"/>
          </a:xfrm>
        </p:spPr>
        <p:txBody>
          <a:bodyPr lIns="0" tIns="0" rIns="0" bIns="0">
            <a:normAutofit/>
          </a:bodyPr>
          <a:lstStyle>
            <a:lvl1pPr marL="0" indent="0" algn="l">
              <a:buNone/>
              <a:defRPr sz="2000" b="1" i="0">
                <a:solidFill>
                  <a:srgbClr val="465969"/>
                </a:solidFill>
                <a:latin typeface="Helvetica"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7" name="Content Placeholder 2">
            <a:extLst>
              <a:ext uri="{FF2B5EF4-FFF2-40B4-BE49-F238E27FC236}">
                <a16:creationId xmlns:a16="http://schemas.microsoft.com/office/drawing/2014/main" id="{D7D2D0D4-2C5A-4434-1538-549FEBA92F77}"/>
              </a:ext>
            </a:extLst>
          </p:cNvPr>
          <p:cNvSpPr>
            <a:spLocks noGrp="1"/>
          </p:cNvSpPr>
          <p:nvPr>
            <p:ph idx="11"/>
          </p:nvPr>
        </p:nvSpPr>
        <p:spPr>
          <a:xfrm>
            <a:off x="5868748" y="2093118"/>
            <a:ext cx="2875202" cy="4055269"/>
          </a:xfrm>
        </p:spPr>
        <p:txBody>
          <a:bodyPr lIns="0" tIns="0" rIns="0" bIns="0">
            <a:normAutofit/>
          </a:bodyPr>
          <a:lstStyle>
            <a:lvl1pPr marL="0" indent="0">
              <a:buFontTx/>
              <a:buNone/>
              <a:defRPr sz="1600" b="0" i="0">
                <a:latin typeface="Helvetica" pitchFamily="2" charset="0"/>
              </a:defRPr>
            </a:lvl1pPr>
            <a:lvl2pPr>
              <a:defRPr b="0" i="0">
                <a:latin typeface="HelveticaNeueLT Std" panose="020B0604020202020204" pitchFamily="34" charset="0"/>
              </a:defRPr>
            </a:lvl2pPr>
            <a:lvl3pPr>
              <a:defRPr b="0" i="0">
                <a:latin typeface="HelveticaNeueLT Std" panose="020B0604020202020204" pitchFamily="34" charset="0"/>
              </a:defRPr>
            </a:lvl3pPr>
            <a:lvl4pPr>
              <a:defRPr b="0" i="0">
                <a:latin typeface="HelveticaNeueLT Std" panose="020B0604020202020204" pitchFamily="34" charset="0"/>
              </a:defRPr>
            </a:lvl4pPr>
            <a:lvl5pPr>
              <a:defRPr b="0" i="0">
                <a:latin typeface="HelveticaNeueLT Std"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4579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A4AEC8-F2F7-EFB0-492A-6EEF2C113A91}"/>
              </a:ext>
            </a:extLst>
          </p:cNvPr>
          <p:cNvSpPr>
            <a:spLocks noGrp="1"/>
          </p:cNvSpPr>
          <p:nvPr>
            <p:ph sz="half" idx="1"/>
          </p:nvPr>
        </p:nvSpPr>
        <p:spPr>
          <a:xfrm>
            <a:off x="396000" y="1440000"/>
            <a:ext cx="4031999" cy="4351338"/>
          </a:xfrm>
        </p:spPr>
        <p:txBody>
          <a:bodyPr lIns="0" tIns="0" rIns="0" bIns="0"/>
          <a:lstStyle>
            <a:lvl1pPr>
              <a:defRPr sz="1800"/>
            </a:lvl1pPr>
            <a:lvl2pPr>
              <a:defRPr sz="1600"/>
            </a:lvl2pPr>
            <a:lvl3pPr>
              <a:defRPr sz="1400"/>
            </a:lvl3pPr>
            <a:lvl4pPr>
              <a:defRPr sz="1200"/>
            </a:lvl4pPr>
          </a:lstStyle>
          <a:p>
            <a:pPr lvl="0"/>
            <a:r>
              <a:rPr lang="en-US"/>
              <a:t>Edit Master text styles</a:t>
            </a:r>
          </a:p>
          <a:p>
            <a:pPr lvl="1"/>
            <a:r>
              <a:rPr lang="en-US"/>
              <a:t>Second level</a:t>
            </a:r>
          </a:p>
          <a:p>
            <a:pPr lvl="2"/>
            <a:r>
              <a:rPr lang="en-US"/>
              <a:t>Third level</a:t>
            </a:r>
          </a:p>
          <a:p>
            <a:pPr lvl="3"/>
            <a:r>
              <a:rPr lang="en-US"/>
              <a:t>Fourth level</a:t>
            </a:r>
          </a:p>
        </p:txBody>
      </p:sp>
      <p:pic>
        <p:nvPicPr>
          <p:cNvPr id="4" name="Picture 3">
            <a:extLst>
              <a:ext uri="{FF2B5EF4-FFF2-40B4-BE49-F238E27FC236}">
                <a16:creationId xmlns:a16="http://schemas.microsoft.com/office/drawing/2014/main" id="{3BB4CBE4-A5B5-C633-F2DA-A571859A0DB6}"/>
              </a:ext>
            </a:extLst>
          </p:cNvPr>
          <p:cNvPicPr>
            <a:picLocks noChangeAspect="1"/>
          </p:cNvPicPr>
          <p:nvPr userDrawn="1"/>
        </p:nvPicPr>
        <p:blipFill>
          <a:blip r:embed="rId2"/>
          <a:stretch>
            <a:fillRect/>
          </a:stretch>
        </p:blipFill>
        <p:spPr>
          <a:xfrm>
            <a:off x="-91" y="0"/>
            <a:ext cx="9144001" cy="951492"/>
          </a:xfrm>
          <a:prstGeom prst="rect">
            <a:avLst/>
          </a:prstGeom>
        </p:spPr>
      </p:pic>
      <p:sp>
        <p:nvSpPr>
          <p:cNvPr id="6" name="Title 1">
            <a:extLst>
              <a:ext uri="{FF2B5EF4-FFF2-40B4-BE49-F238E27FC236}">
                <a16:creationId xmlns:a16="http://schemas.microsoft.com/office/drawing/2014/main" id="{BACA5646-3003-B32F-1297-EB26E1BA63F6}"/>
              </a:ext>
            </a:extLst>
          </p:cNvPr>
          <p:cNvSpPr>
            <a:spLocks noGrp="1"/>
          </p:cNvSpPr>
          <p:nvPr>
            <p:ph type="title"/>
          </p:nvPr>
        </p:nvSpPr>
        <p:spPr>
          <a:xfrm>
            <a:off x="396000" y="342007"/>
            <a:ext cx="8748000" cy="606267"/>
          </a:xfrm>
          <a:noFill/>
        </p:spPr>
        <p:txBody>
          <a:bodyPr lIns="0" tIns="0" rIns="0" bIns="0" anchor="t">
            <a:normAutofit/>
          </a:bodyPr>
          <a:lstStyle>
            <a:lvl1pPr>
              <a:defRPr sz="3600" b="0" i="0">
                <a:solidFill>
                  <a:srgbClr val="61A6B6"/>
                </a:solidFill>
                <a:latin typeface="Helvetica" pitchFamily="2"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F9026D35-2FC1-5638-34D6-0EAC09C96F71}"/>
              </a:ext>
            </a:extLst>
          </p:cNvPr>
          <p:cNvSpPr>
            <a:spLocks noGrp="1"/>
          </p:cNvSpPr>
          <p:nvPr>
            <p:ph sz="half" idx="10"/>
          </p:nvPr>
        </p:nvSpPr>
        <p:spPr>
          <a:xfrm>
            <a:off x="4716001" y="1440000"/>
            <a:ext cx="4031999" cy="4351338"/>
          </a:xfrm>
        </p:spPr>
        <p:txBody>
          <a:bodyPr lIns="0" tIns="0" rIns="0" bIns="0"/>
          <a:lstStyle>
            <a:lvl1pPr>
              <a:defRPr sz="1800"/>
            </a:lvl1pPr>
            <a:lvl2pPr>
              <a:defRPr sz="1600"/>
            </a:lvl2pPr>
            <a:lvl3pPr>
              <a:defRPr sz="1400"/>
            </a:lvl3pPr>
            <a:lvl4pPr>
              <a:defRPr sz="1200"/>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21157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CEFA65-E900-AABF-A443-3DF32ED3EEC4}"/>
              </a:ext>
            </a:extLst>
          </p:cNvPr>
          <p:cNvSpPr>
            <a:spLocks noGrp="1"/>
          </p:cNvSpPr>
          <p:nvPr>
            <p:ph type="body" idx="1"/>
          </p:nvPr>
        </p:nvSpPr>
        <p:spPr>
          <a:xfrm>
            <a:off x="396001" y="1440000"/>
            <a:ext cx="4031999" cy="485388"/>
          </a:xfrm>
        </p:spPr>
        <p:txBody>
          <a:bodyPr lIns="0" tIns="0" rIns="0" bIns="0" anchor="t">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B67598-FE61-3E06-07F4-8FADE89BE253}"/>
              </a:ext>
            </a:extLst>
          </p:cNvPr>
          <p:cNvSpPr>
            <a:spLocks noGrp="1"/>
          </p:cNvSpPr>
          <p:nvPr>
            <p:ph sz="half" idx="2"/>
          </p:nvPr>
        </p:nvSpPr>
        <p:spPr>
          <a:xfrm>
            <a:off x="396001" y="1925388"/>
            <a:ext cx="4031999" cy="4264275"/>
          </a:xfrm>
        </p:spPr>
        <p:txBody>
          <a:bodyPr lIns="0" tIns="0" rIns="0" bIns="0"/>
          <a:lstStyle>
            <a:lvl1pPr>
              <a:defRPr sz="1800"/>
            </a:lvl1pPr>
            <a:lvl2pPr>
              <a:defRPr sz="1600"/>
            </a:lvl2pPr>
            <a:lvl3pPr>
              <a:defRPr sz="1400"/>
            </a:lvl3pPr>
            <a:lvl4pPr>
              <a:defRPr sz="1200"/>
            </a:lvl4pPr>
          </a:lstStyle>
          <a:p>
            <a:pPr lvl="0"/>
            <a:r>
              <a:rPr lang="en-US"/>
              <a:t>Edit Master text styles</a:t>
            </a:r>
          </a:p>
          <a:p>
            <a:pPr lvl="1"/>
            <a:r>
              <a:rPr lang="en-US"/>
              <a:t>Second level</a:t>
            </a:r>
          </a:p>
          <a:p>
            <a:pPr lvl="2"/>
            <a:r>
              <a:rPr lang="en-US"/>
              <a:t>Third level</a:t>
            </a:r>
          </a:p>
          <a:p>
            <a:pPr lvl="3"/>
            <a:r>
              <a:rPr lang="en-US"/>
              <a:t>Fourth level</a:t>
            </a:r>
          </a:p>
        </p:txBody>
      </p:sp>
      <p:pic>
        <p:nvPicPr>
          <p:cNvPr id="6" name="Picture 5">
            <a:extLst>
              <a:ext uri="{FF2B5EF4-FFF2-40B4-BE49-F238E27FC236}">
                <a16:creationId xmlns:a16="http://schemas.microsoft.com/office/drawing/2014/main" id="{C6582081-0D55-CA4E-D92A-808CF39FDC71}"/>
              </a:ext>
            </a:extLst>
          </p:cNvPr>
          <p:cNvPicPr>
            <a:picLocks noChangeAspect="1"/>
          </p:cNvPicPr>
          <p:nvPr userDrawn="1"/>
        </p:nvPicPr>
        <p:blipFill>
          <a:blip r:embed="rId2"/>
          <a:stretch>
            <a:fillRect/>
          </a:stretch>
        </p:blipFill>
        <p:spPr>
          <a:xfrm>
            <a:off x="-91" y="0"/>
            <a:ext cx="9144001" cy="951492"/>
          </a:xfrm>
          <a:prstGeom prst="rect">
            <a:avLst/>
          </a:prstGeom>
        </p:spPr>
      </p:pic>
      <p:sp>
        <p:nvSpPr>
          <p:cNvPr id="8" name="Title 1">
            <a:extLst>
              <a:ext uri="{FF2B5EF4-FFF2-40B4-BE49-F238E27FC236}">
                <a16:creationId xmlns:a16="http://schemas.microsoft.com/office/drawing/2014/main" id="{7908E2B1-AE77-AFAF-AEB3-642EEBD2D4B2}"/>
              </a:ext>
            </a:extLst>
          </p:cNvPr>
          <p:cNvSpPr>
            <a:spLocks noGrp="1"/>
          </p:cNvSpPr>
          <p:nvPr>
            <p:ph type="title"/>
          </p:nvPr>
        </p:nvSpPr>
        <p:spPr>
          <a:xfrm>
            <a:off x="396000" y="342007"/>
            <a:ext cx="8748000" cy="606267"/>
          </a:xfrm>
          <a:noFill/>
        </p:spPr>
        <p:txBody>
          <a:bodyPr lIns="0" tIns="0" rIns="0" bIns="0" anchor="t">
            <a:normAutofit/>
          </a:bodyPr>
          <a:lstStyle>
            <a:lvl1pPr>
              <a:defRPr sz="3600" b="0" i="0">
                <a:solidFill>
                  <a:srgbClr val="61A6B6"/>
                </a:solidFill>
                <a:latin typeface="Helvetica" pitchFamily="2" charset="0"/>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8302CAF4-8313-76B1-F81E-54B1453352BA}"/>
              </a:ext>
            </a:extLst>
          </p:cNvPr>
          <p:cNvSpPr>
            <a:spLocks noGrp="1"/>
          </p:cNvSpPr>
          <p:nvPr>
            <p:ph type="body" idx="10"/>
          </p:nvPr>
        </p:nvSpPr>
        <p:spPr>
          <a:xfrm>
            <a:off x="4716002" y="1440000"/>
            <a:ext cx="4031999" cy="485388"/>
          </a:xfrm>
        </p:spPr>
        <p:txBody>
          <a:bodyPr lIns="0" tIns="0" rIns="0" bIns="0" anchor="t">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1" name="Content Placeholder 3">
            <a:extLst>
              <a:ext uri="{FF2B5EF4-FFF2-40B4-BE49-F238E27FC236}">
                <a16:creationId xmlns:a16="http://schemas.microsoft.com/office/drawing/2014/main" id="{358DE351-83F4-73A2-3A11-6B0FE20BA996}"/>
              </a:ext>
            </a:extLst>
          </p:cNvPr>
          <p:cNvSpPr>
            <a:spLocks noGrp="1"/>
          </p:cNvSpPr>
          <p:nvPr>
            <p:ph sz="half" idx="11"/>
          </p:nvPr>
        </p:nvSpPr>
        <p:spPr>
          <a:xfrm>
            <a:off x="4716002" y="1925388"/>
            <a:ext cx="4031999" cy="4264275"/>
          </a:xfrm>
        </p:spPr>
        <p:txBody>
          <a:bodyPr lIns="0" tIns="0" rIns="0" bIns="0"/>
          <a:lstStyle>
            <a:lvl1pPr>
              <a:defRPr sz="1800"/>
            </a:lvl1pPr>
            <a:lvl2pPr>
              <a:defRPr sz="1600"/>
            </a:lvl2pPr>
            <a:lvl3pPr>
              <a:defRPr sz="1400"/>
            </a:lvl3pPr>
            <a:lvl4pPr>
              <a:defRPr sz="1200"/>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03040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CC9207B-7CA9-9EFD-EC91-54E9EA1780F5}"/>
              </a:ext>
            </a:extLst>
          </p:cNvPr>
          <p:cNvSpPr>
            <a:spLocks noGrp="1"/>
          </p:cNvSpPr>
          <p:nvPr>
            <p:ph type="pic" sz="quarter" idx="10"/>
          </p:nvPr>
        </p:nvSpPr>
        <p:spPr>
          <a:xfrm>
            <a:off x="1080000" y="1440002"/>
            <a:ext cx="6249488" cy="4911725"/>
          </a:xfrm>
        </p:spPr>
        <p:txBody>
          <a:bodyPr/>
          <a:lstStyle/>
          <a:p>
            <a:r>
              <a:rPr lang="en-US"/>
              <a:t>Click icon to add picture</a:t>
            </a:r>
          </a:p>
        </p:txBody>
      </p:sp>
      <p:pic>
        <p:nvPicPr>
          <p:cNvPr id="7" name="Picture 6">
            <a:extLst>
              <a:ext uri="{FF2B5EF4-FFF2-40B4-BE49-F238E27FC236}">
                <a16:creationId xmlns:a16="http://schemas.microsoft.com/office/drawing/2014/main" id="{28CAE628-5206-D675-B6EE-3D81D28B28E1}"/>
              </a:ext>
            </a:extLst>
          </p:cNvPr>
          <p:cNvPicPr>
            <a:picLocks noChangeAspect="1"/>
          </p:cNvPicPr>
          <p:nvPr userDrawn="1"/>
        </p:nvPicPr>
        <p:blipFill>
          <a:blip r:embed="rId2"/>
          <a:stretch>
            <a:fillRect/>
          </a:stretch>
        </p:blipFill>
        <p:spPr>
          <a:xfrm>
            <a:off x="-91" y="0"/>
            <a:ext cx="9144001" cy="951492"/>
          </a:xfrm>
          <a:prstGeom prst="rect">
            <a:avLst/>
          </a:prstGeom>
        </p:spPr>
      </p:pic>
      <p:sp>
        <p:nvSpPr>
          <p:cNvPr id="8" name="Title 1">
            <a:extLst>
              <a:ext uri="{FF2B5EF4-FFF2-40B4-BE49-F238E27FC236}">
                <a16:creationId xmlns:a16="http://schemas.microsoft.com/office/drawing/2014/main" id="{B1FCB9FF-F432-472F-38BE-A10570594F1F}"/>
              </a:ext>
            </a:extLst>
          </p:cNvPr>
          <p:cNvSpPr>
            <a:spLocks noGrp="1"/>
          </p:cNvSpPr>
          <p:nvPr>
            <p:ph type="title"/>
          </p:nvPr>
        </p:nvSpPr>
        <p:spPr>
          <a:xfrm>
            <a:off x="396000" y="342007"/>
            <a:ext cx="8748000" cy="606267"/>
          </a:xfrm>
          <a:noFill/>
        </p:spPr>
        <p:txBody>
          <a:bodyPr lIns="0" tIns="0" rIns="0" bIns="0" anchor="t">
            <a:normAutofit/>
          </a:bodyPr>
          <a:lstStyle>
            <a:lvl1pPr>
              <a:defRPr sz="3600" b="0" i="0">
                <a:solidFill>
                  <a:srgbClr val="61A6B6"/>
                </a:solidFill>
                <a:latin typeface="Helvetica"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388873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0E371F-9BC6-4D1D-88D0-CE42C4B2FC06}"/>
              </a:ext>
            </a:extLst>
          </p:cNvPr>
          <p:cNvSpPr txBox="1"/>
          <p:nvPr userDrawn="1"/>
        </p:nvSpPr>
        <p:spPr>
          <a:xfrm>
            <a:off x="396000" y="3383287"/>
            <a:ext cx="1897559" cy="3323987"/>
          </a:xfrm>
          <a:prstGeom prst="rect">
            <a:avLst/>
          </a:prstGeom>
          <a:noFill/>
        </p:spPr>
        <p:txBody>
          <a:bodyPr wrap="square" lIns="0" tIns="0" rIns="0" bIns="0" rtlCol="0">
            <a:spAutoFit/>
          </a:bodyPr>
          <a:lstStyle/>
          <a:p>
            <a:pPr marL="0" indent="0" defTabSz="251994">
              <a:buFontTx/>
              <a:buNone/>
            </a:pPr>
            <a:r>
              <a:rPr lang="en-GB" sz="1200" b="1" i="0" dirty="0">
                <a:solidFill>
                  <a:srgbClr val="425B6A"/>
                </a:solidFill>
                <a:effectLst/>
                <a:latin typeface="Helvetica" pitchFamily="2" charset="0"/>
              </a:rPr>
              <a:t>1.</a:t>
            </a:r>
            <a:r>
              <a:rPr lang="en-GB" sz="1200" b="0" i="0" dirty="0">
                <a:solidFill>
                  <a:srgbClr val="425B6A"/>
                </a:solidFill>
                <a:effectLst/>
                <a:latin typeface="Helvetica" pitchFamily="2" charset="0"/>
              </a:rPr>
              <a:t>	Aberdeen (UK)</a:t>
            </a:r>
          </a:p>
          <a:p>
            <a:pPr marL="0" indent="0" defTabSz="251994">
              <a:buFontTx/>
              <a:buNone/>
            </a:pPr>
            <a:r>
              <a:rPr lang="en-GB" sz="1200" b="1" i="0" dirty="0">
                <a:solidFill>
                  <a:srgbClr val="425B6A"/>
                </a:solidFill>
                <a:effectLst/>
                <a:latin typeface="Helvetica" pitchFamily="2" charset="0"/>
              </a:rPr>
              <a:t>2.</a:t>
            </a:r>
            <a:r>
              <a:rPr lang="en-GB" sz="1200" b="0" i="0" dirty="0">
                <a:solidFill>
                  <a:srgbClr val="425B6A"/>
                </a:solidFill>
                <a:effectLst/>
                <a:latin typeface="Helvetica" pitchFamily="2" charset="0"/>
              </a:rPr>
              <a:t>	Birmingham (UK)</a:t>
            </a:r>
          </a:p>
          <a:p>
            <a:pPr marL="0" indent="0" defTabSz="251994">
              <a:buFontTx/>
              <a:buNone/>
            </a:pPr>
            <a:r>
              <a:rPr lang="en-GB" sz="1200" b="1" i="0" dirty="0">
                <a:solidFill>
                  <a:srgbClr val="425B6A"/>
                </a:solidFill>
                <a:effectLst/>
                <a:latin typeface="Helvetica" pitchFamily="2" charset="0"/>
              </a:rPr>
              <a:t>3.</a:t>
            </a:r>
            <a:r>
              <a:rPr lang="en-GB" sz="1200" b="0" i="0" dirty="0">
                <a:solidFill>
                  <a:srgbClr val="425B6A"/>
                </a:solidFill>
                <a:effectLst/>
                <a:latin typeface="Helvetica" pitchFamily="2" charset="0"/>
              </a:rPr>
              <a:t>	Cambridge (UK)</a:t>
            </a:r>
          </a:p>
          <a:p>
            <a:pPr marL="0" indent="0" defTabSz="251994">
              <a:buFontTx/>
              <a:buNone/>
            </a:pPr>
            <a:r>
              <a:rPr lang="en-GB" sz="1200" b="1" i="0" dirty="0">
                <a:solidFill>
                  <a:srgbClr val="425B6A"/>
                </a:solidFill>
                <a:effectLst/>
                <a:latin typeface="Helvetica" pitchFamily="2" charset="0"/>
              </a:rPr>
              <a:t>4.</a:t>
            </a:r>
            <a:r>
              <a:rPr lang="en-GB" sz="1200" b="0" i="0" dirty="0">
                <a:solidFill>
                  <a:srgbClr val="425B6A"/>
                </a:solidFill>
                <a:effectLst/>
                <a:latin typeface="Helvetica" pitchFamily="2" charset="0"/>
              </a:rPr>
              <a:t>	Edinburgh (UK)</a:t>
            </a:r>
          </a:p>
          <a:p>
            <a:pPr marL="0" indent="0" defTabSz="251994">
              <a:buFontTx/>
              <a:buNone/>
            </a:pPr>
            <a:r>
              <a:rPr lang="en-GB" sz="1200" b="1" i="0" dirty="0">
                <a:solidFill>
                  <a:srgbClr val="425B6A"/>
                </a:solidFill>
                <a:effectLst/>
                <a:latin typeface="Helvetica" pitchFamily="2" charset="0"/>
              </a:rPr>
              <a:t>5.</a:t>
            </a:r>
            <a:r>
              <a:rPr lang="en-GB" sz="1200" b="0" i="0" dirty="0">
                <a:solidFill>
                  <a:srgbClr val="425B6A"/>
                </a:solidFill>
                <a:effectLst/>
                <a:latin typeface="Helvetica" pitchFamily="2" charset="0"/>
              </a:rPr>
              <a:t>	Glasgow (UK)</a:t>
            </a:r>
          </a:p>
          <a:p>
            <a:pPr marL="0" indent="0" defTabSz="251994">
              <a:buFontTx/>
              <a:buNone/>
            </a:pPr>
            <a:r>
              <a:rPr lang="en-GB" sz="1200" b="1" i="0" dirty="0">
                <a:solidFill>
                  <a:srgbClr val="425B6A"/>
                </a:solidFill>
                <a:effectLst/>
                <a:latin typeface="Helvetica" pitchFamily="2" charset="0"/>
              </a:rPr>
              <a:t>6.</a:t>
            </a:r>
            <a:r>
              <a:rPr lang="en-GB" sz="1200" b="0" i="0" dirty="0">
                <a:solidFill>
                  <a:srgbClr val="425B6A"/>
                </a:solidFill>
                <a:effectLst/>
                <a:latin typeface="Helvetica" pitchFamily="2" charset="0"/>
              </a:rPr>
              <a:t>	London (UK)</a:t>
            </a:r>
          </a:p>
          <a:p>
            <a:pPr marL="0" indent="0" defTabSz="251994">
              <a:buFontTx/>
              <a:buNone/>
            </a:pPr>
            <a:r>
              <a:rPr lang="en-GB" sz="1200" b="1" i="0" dirty="0">
                <a:solidFill>
                  <a:srgbClr val="425B6A"/>
                </a:solidFill>
                <a:effectLst/>
                <a:latin typeface="Helvetica" pitchFamily="2" charset="0"/>
              </a:rPr>
              <a:t>7.</a:t>
            </a:r>
            <a:r>
              <a:rPr lang="en-GB" sz="1200" b="0" i="0" dirty="0">
                <a:solidFill>
                  <a:srgbClr val="425B6A"/>
                </a:solidFill>
                <a:effectLst/>
                <a:latin typeface="Helvetica" pitchFamily="2" charset="0"/>
              </a:rPr>
              <a:t>	Manchester (UK)</a:t>
            </a:r>
          </a:p>
          <a:p>
            <a:pPr marL="0" indent="0" defTabSz="251994">
              <a:buFontTx/>
              <a:buNone/>
            </a:pPr>
            <a:r>
              <a:rPr lang="en-GB" sz="1200" b="1" i="0" dirty="0">
                <a:solidFill>
                  <a:srgbClr val="425B6A"/>
                </a:solidFill>
                <a:effectLst/>
                <a:latin typeface="Helvetica" pitchFamily="2" charset="0"/>
              </a:rPr>
              <a:t>8.</a:t>
            </a:r>
            <a:r>
              <a:rPr lang="en-GB" sz="1200" b="0" i="0" dirty="0">
                <a:solidFill>
                  <a:srgbClr val="425B6A"/>
                </a:solidFill>
                <a:effectLst/>
                <a:latin typeface="Helvetica" pitchFamily="2" charset="0"/>
              </a:rPr>
              <a:t>	Oxford (UK)</a:t>
            </a:r>
          </a:p>
          <a:p>
            <a:pPr marL="0" indent="0" defTabSz="251994">
              <a:buFontTx/>
              <a:buNone/>
            </a:pPr>
            <a:r>
              <a:rPr lang="en-GB" sz="1200" b="1" i="0" dirty="0">
                <a:solidFill>
                  <a:srgbClr val="425B6A"/>
                </a:solidFill>
                <a:effectLst/>
                <a:latin typeface="Helvetica" pitchFamily="2" charset="0"/>
              </a:rPr>
              <a:t>9.</a:t>
            </a:r>
            <a:r>
              <a:rPr lang="en-GB" sz="1200" b="0" i="0" dirty="0">
                <a:solidFill>
                  <a:srgbClr val="425B6A"/>
                </a:solidFill>
                <a:effectLst/>
                <a:latin typeface="Helvetica" pitchFamily="2" charset="0"/>
              </a:rPr>
              <a:t>	Luxembourg</a:t>
            </a:r>
          </a:p>
          <a:p>
            <a:pPr marL="0" indent="0" defTabSz="251994">
              <a:buFontTx/>
              <a:buNone/>
            </a:pPr>
            <a:r>
              <a:rPr lang="en-GB" sz="1200" b="1" i="0" dirty="0">
                <a:solidFill>
                  <a:srgbClr val="425B6A"/>
                </a:solidFill>
                <a:effectLst/>
                <a:latin typeface="Helvetica" pitchFamily="2" charset="0"/>
              </a:rPr>
              <a:t>10.</a:t>
            </a:r>
            <a:r>
              <a:rPr lang="en-GB" sz="1200" b="0" i="0" dirty="0">
                <a:solidFill>
                  <a:srgbClr val="425B6A"/>
                </a:solidFill>
                <a:effectLst/>
                <a:latin typeface="Helvetica" pitchFamily="2" charset="0"/>
              </a:rPr>
              <a:t>	Ottawa (Canada)</a:t>
            </a:r>
          </a:p>
          <a:p>
            <a:pPr marL="0" marR="0" lvl="0" indent="0" algn="l" defTabSz="251994" rtl="0" eaLnBrk="1" fontAlgn="auto" latinLnBrk="0" hangingPunct="1">
              <a:lnSpc>
                <a:spcPct val="100000"/>
              </a:lnSpc>
              <a:spcBef>
                <a:spcPts val="0"/>
              </a:spcBef>
              <a:spcAft>
                <a:spcPts val="0"/>
              </a:spcAft>
              <a:buClrTx/>
              <a:buSzTx/>
              <a:buFontTx/>
              <a:buNone/>
              <a:tabLst/>
              <a:defRPr/>
            </a:pPr>
            <a:r>
              <a:rPr lang="en-GB" sz="1200" b="1" i="0" dirty="0">
                <a:solidFill>
                  <a:srgbClr val="425B6A"/>
                </a:solidFill>
                <a:effectLst/>
                <a:latin typeface="Helvetica" pitchFamily="2" charset="0"/>
              </a:rPr>
              <a:t>11.</a:t>
            </a:r>
            <a:r>
              <a:rPr lang="en-GB" sz="1200" b="0" i="0" dirty="0">
                <a:solidFill>
                  <a:srgbClr val="425B6A"/>
                </a:solidFill>
                <a:effectLst/>
                <a:latin typeface="Helvetica" pitchFamily="2" charset="0"/>
              </a:rPr>
              <a:t>	Toronto (Canada)</a:t>
            </a:r>
          </a:p>
          <a:p>
            <a:pPr marL="0" marR="0" lvl="0" indent="0" algn="l" defTabSz="251994" rtl="0" eaLnBrk="1" fontAlgn="auto" latinLnBrk="0" hangingPunct="1">
              <a:lnSpc>
                <a:spcPct val="100000"/>
              </a:lnSpc>
              <a:spcBef>
                <a:spcPts val="0"/>
              </a:spcBef>
              <a:spcAft>
                <a:spcPts val="0"/>
              </a:spcAft>
              <a:buClrTx/>
              <a:buSzTx/>
              <a:buFontTx/>
              <a:buNone/>
              <a:tabLst/>
              <a:defRPr/>
            </a:pPr>
            <a:r>
              <a:rPr lang="en-GB" sz="1200" b="1" i="0" dirty="0">
                <a:solidFill>
                  <a:srgbClr val="425B6A"/>
                </a:solidFill>
                <a:effectLst/>
                <a:latin typeface="Helvetica" pitchFamily="2" charset="0"/>
              </a:rPr>
              <a:t>12.</a:t>
            </a:r>
            <a:r>
              <a:rPr lang="en-GB" sz="1200" b="0" i="0" dirty="0">
                <a:solidFill>
                  <a:srgbClr val="425B6A"/>
                </a:solidFill>
                <a:effectLst/>
                <a:latin typeface="Helvetica" pitchFamily="2" charset="0"/>
              </a:rPr>
              <a:t>	Beijing (China)</a:t>
            </a:r>
          </a:p>
          <a:p>
            <a:pPr marL="0" marR="0" lvl="0" indent="0" algn="l" defTabSz="251994" rtl="0" eaLnBrk="1" fontAlgn="auto" latinLnBrk="0" hangingPunct="1">
              <a:lnSpc>
                <a:spcPct val="100000"/>
              </a:lnSpc>
              <a:spcBef>
                <a:spcPts val="0"/>
              </a:spcBef>
              <a:spcAft>
                <a:spcPts val="0"/>
              </a:spcAft>
              <a:buClrTx/>
              <a:buSzTx/>
              <a:buFontTx/>
              <a:buNone/>
              <a:tabLst/>
              <a:defRPr/>
            </a:pPr>
            <a:r>
              <a:rPr lang="en-GB" sz="1200" b="1" i="0" dirty="0">
                <a:solidFill>
                  <a:srgbClr val="425B6A"/>
                </a:solidFill>
                <a:effectLst/>
                <a:latin typeface="Helvetica" pitchFamily="2" charset="0"/>
              </a:rPr>
              <a:t>13.</a:t>
            </a:r>
            <a:r>
              <a:rPr lang="en-GB" sz="1200" b="0" i="0" dirty="0">
                <a:solidFill>
                  <a:srgbClr val="425B6A"/>
                </a:solidFill>
                <a:effectLst/>
                <a:latin typeface="Helvetica" pitchFamily="2" charset="0"/>
              </a:rPr>
              <a:t>	Hong Kong (China)</a:t>
            </a:r>
          </a:p>
          <a:p>
            <a:pPr marL="0" marR="0" lvl="0" indent="0" algn="l" defTabSz="251994" rtl="0" eaLnBrk="1" fontAlgn="auto" latinLnBrk="0" hangingPunct="1">
              <a:lnSpc>
                <a:spcPct val="100000"/>
              </a:lnSpc>
              <a:spcBef>
                <a:spcPts val="0"/>
              </a:spcBef>
              <a:spcAft>
                <a:spcPts val="0"/>
              </a:spcAft>
              <a:buClrTx/>
              <a:buSzTx/>
              <a:buFontTx/>
              <a:buNone/>
              <a:tabLst/>
              <a:defRPr/>
            </a:pPr>
            <a:r>
              <a:rPr lang="en-GB" sz="1200" b="1" i="0" dirty="0">
                <a:solidFill>
                  <a:srgbClr val="425B6A"/>
                </a:solidFill>
                <a:effectLst/>
                <a:latin typeface="Helvetica" pitchFamily="2" charset="0"/>
              </a:rPr>
              <a:t>14.</a:t>
            </a:r>
            <a:r>
              <a:rPr lang="en-GB" sz="1200" b="0" i="0" dirty="0">
                <a:solidFill>
                  <a:srgbClr val="425B6A"/>
                </a:solidFill>
                <a:effectLst/>
                <a:latin typeface="Helvetica" pitchFamily="2" charset="0"/>
              </a:rPr>
              <a:t>	Kuala Lumpur (Malaysia)</a:t>
            </a:r>
          </a:p>
          <a:p>
            <a:pPr marL="0" marR="0" lvl="0" indent="0" algn="l" defTabSz="251994" rtl="0" eaLnBrk="1" fontAlgn="auto" latinLnBrk="0" hangingPunct="1">
              <a:lnSpc>
                <a:spcPct val="100000"/>
              </a:lnSpc>
              <a:spcBef>
                <a:spcPts val="0"/>
              </a:spcBef>
              <a:spcAft>
                <a:spcPts val="0"/>
              </a:spcAft>
              <a:buClrTx/>
              <a:buSzTx/>
              <a:buFontTx/>
              <a:buNone/>
              <a:tabLst/>
              <a:defRPr/>
            </a:pPr>
            <a:r>
              <a:rPr lang="en-GB" sz="1200" b="1" i="0" dirty="0">
                <a:solidFill>
                  <a:srgbClr val="425B6A"/>
                </a:solidFill>
                <a:effectLst/>
                <a:latin typeface="Helvetica" pitchFamily="2" charset="0"/>
              </a:rPr>
              <a:t>15.</a:t>
            </a:r>
            <a:r>
              <a:rPr lang="en-GB" sz="1200" b="0" i="0" dirty="0">
                <a:solidFill>
                  <a:srgbClr val="425B6A"/>
                </a:solidFill>
                <a:effectLst/>
                <a:latin typeface="Helvetica" pitchFamily="2" charset="0"/>
              </a:rPr>
              <a:t>	Singapore</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1200" dirty="0">
              <a:solidFill>
                <a:srgbClr val="425B6A"/>
              </a:solidFill>
              <a:effectLst/>
              <a:latin typeface="Helvetica Neue LT Std" panose="020B0604020202020204" pitchFamily="34" charset="0"/>
            </a:endParaRPr>
          </a:p>
          <a:p>
            <a:endParaRPr lang="en-GB" sz="1200" dirty="0">
              <a:solidFill>
                <a:srgbClr val="425B6A"/>
              </a:solidFill>
              <a:effectLst/>
              <a:latin typeface="Helvetica Neue LT Std" panose="020B0604020202020204" pitchFamily="34" charset="0"/>
            </a:endParaRPr>
          </a:p>
        </p:txBody>
      </p:sp>
      <p:pic>
        <p:nvPicPr>
          <p:cNvPr id="4" name="Picture 3">
            <a:extLst>
              <a:ext uri="{FF2B5EF4-FFF2-40B4-BE49-F238E27FC236}">
                <a16:creationId xmlns:a16="http://schemas.microsoft.com/office/drawing/2014/main" id="{4602490F-944E-A29D-3820-70DE66641AD7}"/>
              </a:ext>
            </a:extLst>
          </p:cNvPr>
          <p:cNvPicPr>
            <a:picLocks noChangeAspect="1"/>
          </p:cNvPicPr>
          <p:nvPr userDrawn="1"/>
        </p:nvPicPr>
        <p:blipFill>
          <a:blip r:embed="rId2"/>
          <a:stretch>
            <a:fillRect/>
          </a:stretch>
        </p:blipFill>
        <p:spPr>
          <a:xfrm>
            <a:off x="-91" y="0"/>
            <a:ext cx="9144001" cy="951492"/>
          </a:xfrm>
          <a:prstGeom prst="rect">
            <a:avLst/>
          </a:prstGeom>
        </p:spPr>
      </p:pic>
      <p:sp>
        <p:nvSpPr>
          <p:cNvPr id="6" name="Title 1">
            <a:extLst>
              <a:ext uri="{FF2B5EF4-FFF2-40B4-BE49-F238E27FC236}">
                <a16:creationId xmlns:a16="http://schemas.microsoft.com/office/drawing/2014/main" id="{053758A2-56A6-BD84-FA9F-0029BFB31E3B}"/>
              </a:ext>
            </a:extLst>
          </p:cNvPr>
          <p:cNvSpPr>
            <a:spLocks noGrp="1"/>
          </p:cNvSpPr>
          <p:nvPr>
            <p:ph type="title"/>
          </p:nvPr>
        </p:nvSpPr>
        <p:spPr>
          <a:xfrm>
            <a:off x="396000" y="342007"/>
            <a:ext cx="8748000" cy="606267"/>
          </a:xfrm>
          <a:noFill/>
        </p:spPr>
        <p:txBody>
          <a:bodyPr lIns="0" tIns="0" rIns="0" bIns="0" anchor="t">
            <a:normAutofit/>
          </a:bodyPr>
          <a:lstStyle>
            <a:lvl1pPr>
              <a:defRPr sz="3600" b="0" i="0">
                <a:solidFill>
                  <a:srgbClr val="61A6B6"/>
                </a:solidFill>
                <a:latin typeface="Helvetica" pitchFamily="2" charset="0"/>
              </a:defRPr>
            </a:lvl1pPr>
          </a:lstStyle>
          <a:p>
            <a:r>
              <a:rPr lang="en-US"/>
              <a:t>Click to edit Master title style</a:t>
            </a:r>
            <a:endParaRPr lang="en-US" dirty="0"/>
          </a:p>
        </p:txBody>
      </p:sp>
      <p:pic>
        <p:nvPicPr>
          <p:cNvPr id="9" name="Picture 8" descr="A map of the world with pink dots&#10;&#10;Description automatically generated">
            <a:extLst>
              <a:ext uri="{FF2B5EF4-FFF2-40B4-BE49-F238E27FC236}">
                <a16:creationId xmlns:a16="http://schemas.microsoft.com/office/drawing/2014/main" id="{9D4823B2-C2FF-495B-257A-E0BD47570EE1}"/>
              </a:ext>
            </a:extLst>
          </p:cNvPr>
          <p:cNvPicPr>
            <a:picLocks noChangeAspect="1"/>
          </p:cNvPicPr>
          <p:nvPr userDrawn="1"/>
        </p:nvPicPr>
        <p:blipFill>
          <a:blip r:embed="rId3"/>
          <a:stretch>
            <a:fillRect/>
          </a:stretch>
        </p:blipFill>
        <p:spPr>
          <a:xfrm>
            <a:off x="612337" y="1400499"/>
            <a:ext cx="8203050" cy="4337245"/>
          </a:xfrm>
          <a:prstGeom prst="rect">
            <a:avLst/>
          </a:prstGeom>
        </p:spPr>
      </p:pic>
    </p:spTree>
    <p:extLst>
      <p:ext uri="{BB962C8B-B14F-4D97-AF65-F5344CB8AC3E}">
        <p14:creationId xmlns:p14="http://schemas.microsoft.com/office/powerpoint/2010/main" val="2341922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F344F9-7262-7ECE-E4A4-0944A61CCEFB}"/>
              </a:ext>
            </a:extLst>
          </p:cNvPr>
          <p:cNvPicPr>
            <a:picLocks noChangeAspect="1"/>
          </p:cNvPicPr>
          <p:nvPr userDrawn="1"/>
        </p:nvPicPr>
        <p:blipFill>
          <a:blip r:embed="rId2"/>
          <a:stretch>
            <a:fillRect/>
          </a:stretch>
        </p:blipFill>
        <p:spPr>
          <a:xfrm>
            <a:off x="-91" y="0"/>
            <a:ext cx="9144001" cy="951492"/>
          </a:xfrm>
          <a:prstGeom prst="rect">
            <a:avLst/>
          </a:prstGeom>
        </p:spPr>
      </p:pic>
      <p:sp>
        <p:nvSpPr>
          <p:cNvPr id="4" name="TextBox 3">
            <a:extLst>
              <a:ext uri="{FF2B5EF4-FFF2-40B4-BE49-F238E27FC236}">
                <a16:creationId xmlns:a16="http://schemas.microsoft.com/office/drawing/2014/main" id="{5B5BA1EF-8A53-B4CB-F939-828A5C0471C2}"/>
              </a:ext>
            </a:extLst>
          </p:cNvPr>
          <p:cNvSpPr txBox="1"/>
          <p:nvPr userDrawn="1"/>
        </p:nvSpPr>
        <p:spPr>
          <a:xfrm>
            <a:off x="396000" y="291548"/>
            <a:ext cx="8748000" cy="553998"/>
          </a:xfrm>
          <a:prstGeom prst="rect">
            <a:avLst/>
          </a:prstGeom>
          <a:noFill/>
        </p:spPr>
        <p:txBody>
          <a:bodyPr wrap="square" lIns="0" tIns="0" rIns="0" bIns="0" rtlCol="0" anchor="t" anchorCtr="0">
            <a:spAutoFit/>
          </a:bodyPr>
          <a:lstStyle/>
          <a:p>
            <a:r>
              <a:rPr lang="en-GB" sz="3600" b="0" i="0" dirty="0">
                <a:solidFill>
                  <a:srgbClr val="61A6B6"/>
                </a:solidFill>
                <a:latin typeface="Helvetica" pitchFamily="2" charset="0"/>
              </a:rPr>
              <a:t>Contacts</a:t>
            </a:r>
            <a:endParaRPr lang="en-US" sz="3600" b="0" i="0" dirty="0">
              <a:solidFill>
                <a:srgbClr val="61A6B6"/>
              </a:solidFill>
              <a:latin typeface="Helvetica" pitchFamily="2" charset="0"/>
            </a:endParaRPr>
          </a:p>
        </p:txBody>
      </p:sp>
      <p:sp>
        <p:nvSpPr>
          <p:cNvPr id="5" name="Content Placeholder 2">
            <a:extLst>
              <a:ext uri="{FF2B5EF4-FFF2-40B4-BE49-F238E27FC236}">
                <a16:creationId xmlns:a16="http://schemas.microsoft.com/office/drawing/2014/main" id="{B9813EA5-A687-EF70-A023-DCE8BD5AA23A}"/>
              </a:ext>
            </a:extLst>
          </p:cNvPr>
          <p:cNvSpPr>
            <a:spLocks noGrp="1"/>
          </p:cNvSpPr>
          <p:nvPr>
            <p:ph idx="11" hasCustomPrompt="1"/>
          </p:nvPr>
        </p:nvSpPr>
        <p:spPr>
          <a:xfrm>
            <a:off x="396000" y="1440000"/>
            <a:ext cx="8391319" cy="481301"/>
          </a:xfrm>
        </p:spPr>
        <p:txBody>
          <a:bodyPr lIns="0" tIns="0" rIns="0" bIns="0">
            <a:normAutofit/>
          </a:bodyPr>
          <a:lstStyle>
            <a:lvl1pPr marL="0" indent="0">
              <a:buFontTx/>
              <a:buNone/>
              <a:defRPr sz="1500" b="0" i="0">
                <a:latin typeface="Helvetica" pitchFamily="2" charset="0"/>
              </a:defRPr>
            </a:lvl1pPr>
            <a:lvl2pPr>
              <a:defRPr b="0" i="0">
                <a:latin typeface="HelveticaNeueLT Std" panose="020B0604020202020204" pitchFamily="34" charset="0"/>
              </a:defRPr>
            </a:lvl2pPr>
            <a:lvl3pPr>
              <a:defRPr b="0" i="0">
                <a:latin typeface="HelveticaNeueLT Std" panose="020B0604020202020204" pitchFamily="34" charset="0"/>
              </a:defRPr>
            </a:lvl3pPr>
            <a:lvl4pPr>
              <a:defRPr b="0" i="0">
                <a:latin typeface="HelveticaNeueLT Std" panose="020B0604020202020204" pitchFamily="34" charset="0"/>
              </a:defRPr>
            </a:lvl4pPr>
            <a:lvl5pPr>
              <a:defRPr b="0" i="0">
                <a:latin typeface="HelveticaNeueLT Std" panose="020B0604020202020204" pitchFamily="34" charset="0"/>
              </a:defRPr>
            </a:lvl5pPr>
          </a:lstStyle>
          <a:p>
            <a:pPr lvl="0"/>
            <a:r>
              <a:rPr lang="en-GB" dirty="0"/>
              <a:t>Optional lead-in text or introductory paragraph.</a:t>
            </a:r>
          </a:p>
        </p:txBody>
      </p:sp>
      <p:sp>
        <p:nvSpPr>
          <p:cNvPr id="6" name="Content Placeholder 2">
            <a:extLst>
              <a:ext uri="{FF2B5EF4-FFF2-40B4-BE49-F238E27FC236}">
                <a16:creationId xmlns:a16="http://schemas.microsoft.com/office/drawing/2014/main" id="{F2514AB4-402D-8BD8-CF60-1294E3A46537}"/>
              </a:ext>
            </a:extLst>
          </p:cNvPr>
          <p:cNvSpPr>
            <a:spLocks noGrp="1"/>
          </p:cNvSpPr>
          <p:nvPr>
            <p:ph idx="12" hasCustomPrompt="1"/>
          </p:nvPr>
        </p:nvSpPr>
        <p:spPr>
          <a:xfrm>
            <a:off x="396001" y="2250026"/>
            <a:ext cx="4031999" cy="369956"/>
          </a:xfrm>
        </p:spPr>
        <p:txBody>
          <a:bodyPr lIns="0" tIns="0" rIns="0" bIns="0">
            <a:normAutofit/>
          </a:bodyPr>
          <a:lstStyle>
            <a:lvl1pPr marL="0" indent="0">
              <a:buFontTx/>
              <a:buNone/>
              <a:defRPr sz="2200" b="0" i="0">
                <a:solidFill>
                  <a:srgbClr val="61A6B6"/>
                </a:solidFill>
                <a:latin typeface="Helvetica" pitchFamily="2" charset="0"/>
              </a:defRPr>
            </a:lvl1pPr>
            <a:lvl2pPr>
              <a:defRPr b="0" i="0">
                <a:latin typeface="HelveticaNeueLT Std" panose="020B0604020202020204" pitchFamily="34" charset="0"/>
              </a:defRPr>
            </a:lvl2pPr>
            <a:lvl3pPr>
              <a:defRPr b="0" i="0">
                <a:latin typeface="HelveticaNeueLT Std" panose="020B0604020202020204" pitchFamily="34" charset="0"/>
              </a:defRPr>
            </a:lvl3pPr>
            <a:lvl4pPr>
              <a:defRPr b="0" i="0">
                <a:latin typeface="HelveticaNeueLT Std" panose="020B0604020202020204" pitchFamily="34" charset="0"/>
              </a:defRPr>
            </a:lvl4pPr>
            <a:lvl5pPr>
              <a:defRPr b="0" i="0">
                <a:latin typeface="HelveticaNeueLT Std" panose="020B0604020202020204" pitchFamily="34" charset="0"/>
              </a:defRPr>
            </a:lvl5pPr>
          </a:lstStyle>
          <a:p>
            <a:pPr lvl="0"/>
            <a:r>
              <a:rPr lang="en-GB" dirty="0"/>
              <a:t>Presenter name 1</a:t>
            </a:r>
          </a:p>
        </p:txBody>
      </p:sp>
      <p:sp>
        <p:nvSpPr>
          <p:cNvPr id="7" name="Content Placeholder 2">
            <a:extLst>
              <a:ext uri="{FF2B5EF4-FFF2-40B4-BE49-F238E27FC236}">
                <a16:creationId xmlns:a16="http://schemas.microsoft.com/office/drawing/2014/main" id="{D51F39C2-7CE9-DE83-A312-65A9B2F9BB94}"/>
              </a:ext>
            </a:extLst>
          </p:cNvPr>
          <p:cNvSpPr>
            <a:spLocks noGrp="1"/>
          </p:cNvSpPr>
          <p:nvPr>
            <p:ph idx="13" hasCustomPrompt="1"/>
          </p:nvPr>
        </p:nvSpPr>
        <p:spPr>
          <a:xfrm>
            <a:off x="396003" y="2607012"/>
            <a:ext cx="4031999" cy="271278"/>
          </a:xfrm>
        </p:spPr>
        <p:txBody>
          <a:bodyPr lIns="0" tIns="0" rIns="0" bIns="0">
            <a:normAutofit/>
          </a:bodyPr>
          <a:lstStyle>
            <a:lvl1pPr marL="0" indent="0">
              <a:buFontTx/>
              <a:buNone/>
              <a:defRPr sz="1500" b="0" i="0">
                <a:solidFill>
                  <a:schemeClr val="tx1"/>
                </a:solidFill>
                <a:latin typeface="Helvetica" pitchFamily="2" charset="0"/>
              </a:defRPr>
            </a:lvl1pPr>
            <a:lvl2pPr>
              <a:defRPr b="0" i="0">
                <a:latin typeface="HelveticaNeueLT Std" panose="020B0604020202020204" pitchFamily="34" charset="0"/>
              </a:defRPr>
            </a:lvl2pPr>
            <a:lvl3pPr>
              <a:defRPr b="0" i="0">
                <a:latin typeface="HelveticaNeueLT Std" panose="020B0604020202020204" pitchFamily="34" charset="0"/>
              </a:defRPr>
            </a:lvl3pPr>
            <a:lvl4pPr>
              <a:defRPr b="0" i="0">
                <a:latin typeface="HelveticaNeueLT Std" panose="020B0604020202020204" pitchFamily="34" charset="0"/>
              </a:defRPr>
            </a:lvl4pPr>
            <a:lvl5pPr>
              <a:defRPr b="0" i="0">
                <a:latin typeface="HelveticaNeueLT Std" panose="020B0604020202020204" pitchFamily="34" charset="0"/>
              </a:defRPr>
            </a:lvl5pPr>
          </a:lstStyle>
          <a:p>
            <a:pPr lvl="0"/>
            <a:r>
              <a:rPr lang="en-GB" dirty="0"/>
              <a:t>Presenter 1 email address</a:t>
            </a:r>
          </a:p>
        </p:txBody>
      </p:sp>
      <p:sp>
        <p:nvSpPr>
          <p:cNvPr id="8" name="Content Placeholder 2">
            <a:extLst>
              <a:ext uri="{FF2B5EF4-FFF2-40B4-BE49-F238E27FC236}">
                <a16:creationId xmlns:a16="http://schemas.microsoft.com/office/drawing/2014/main" id="{CB2DC3C9-A448-E617-A059-1861C9A49967}"/>
              </a:ext>
            </a:extLst>
          </p:cNvPr>
          <p:cNvSpPr>
            <a:spLocks noGrp="1"/>
          </p:cNvSpPr>
          <p:nvPr>
            <p:ph idx="14" hasCustomPrompt="1"/>
          </p:nvPr>
        </p:nvSpPr>
        <p:spPr>
          <a:xfrm>
            <a:off x="396002" y="2871805"/>
            <a:ext cx="4031999" cy="292621"/>
          </a:xfrm>
        </p:spPr>
        <p:txBody>
          <a:bodyPr lIns="0" tIns="0" rIns="0" bIns="0">
            <a:normAutofit/>
          </a:bodyPr>
          <a:lstStyle>
            <a:lvl1pPr marL="0" indent="0">
              <a:buFontTx/>
              <a:buNone/>
              <a:defRPr sz="1500" b="0" i="0">
                <a:latin typeface="Helvetica" pitchFamily="2" charset="0"/>
              </a:defRPr>
            </a:lvl1pPr>
            <a:lvl2pPr>
              <a:defRPr b="0" i="0">
                <a:latin typeface="HelveticaNeueLT Std" panose="020B0604020202020204" pitchFamily="34" charset="0"/>
              </a:defRPr>
            </a:lvl2pPr>
            <a:lvl3pPr>
              <a:defRPr b="0" i="0">
                <a:latin typeface="HelveticaNeueLT Std" panose="020B0604020202020204" pitchFamily="34" charset="0"/>
              </a:defRPr>
            </a:lvl3pPr>
            <a:lvl4pPr>
              <a:defRPr b="0" i="0">
                <a:latin typeface="HelveticaNeueLT Std" panose="020B0604020202020204" pitchFamily="34" charset="0"/>
              </a:defRPr>
            </a:lvl4pPr>
            <a:lvl5pPr>
              <a:defRPr b="0" i="0">
                <a:latin typeface="HelveticaNeueLT Std" panose="020B0604020202020204" pitchFamily="34" charset="0"/>
              </a:defRPr>
            </a:lvl5pPr>
          </a:lstStyle>
          <a:p>
            <a:pPr lvl="0"/>
            <a:r>
              <a:rPr lang="en-GB" dirty="0"/>
              <a:t>Presenter 1 contact numbers</a:t>
            </a:r>
          </a:p>
        </p:txBody>
      </p:sp>
      <p:sp>
        <p:nvSpPr>
          <p:cNvPr id="9" name="Content Placeholder 2">
            <a:extLst>
              <a:ext uri="{FF2B5EF4-FFF2-40B4-BE49-F238E27FC236}">
                <a16:creationId xmlns:a16="http://schemas.microsoft.com/office/drawing/2014/main" id="{33B5B241-BBBE-84A6-3B7B-330D6F0A84EF}"/>
              </a:ext>
            </a:extLst>
          </p:cNvPr>
          <p:cNvSpPr>
            <a:spLocks noGrp="1"/>
          </p:cNvSpPr>
          <p:nvPr>
            <p:ph idx="15" hasCustomPrompt="1"/>
          </p:nvPr>
        </p:nvSpPr>
        <p:spPr>
          <a:xfrm>
            <a:off x="396002" y="3320375"/>
            <a:ext cx="4031999" cy="551234"/>
          </a:xfrm>
        </p:spPr>
        <p:txBody>
          <a:bodyPr lIns="0" tIns="0" rIns="0" bIns="0">
            <a:normAutofit/>
          </a:bodyPr>
          <a:lstStyle>
            <a:lvl1pPr marL="0" indent="0">
              <a:buFontTx/>
              <a:buNone/>
              <a:defRPr sz="1500" b="0" i="0">
                <a:latin typeface="Helvetica" pitchFamily="2" charset="0"/>
              </a:defRPr>
            </a:lvl1pPr>
            <a:lvl2pPr>
              <a:defRPr b="0" i="0">
                <a:latin typeface="HelveticaNeueLT Std" panose="020B0604020202020204" pitchFamily="34" charset="0"/>
              </a:defRPr>
            </a:lvl2pPr>
            <a:lvl3pPr>
              <a:defRPr b="0" i="0">
                <a:latin typeface="HelveticaNeueLT Std" panose="020B0604020202020204" pitchFamily="34" charset="0"/>
              </a:defRPr>
            </a:lvl3pPr>
            <a:lvl4pPr>
              <a:defRPr b="0" i="0">
                <a:latin typeface="HelveticaNeueLT Std" panose="020B0604020202020204" pitchFamily="34" charset="0"/>
              </a:defRPr>
            </a:lvl4pPr>
            <a:lvl5pPr>
              <a:defRPr b="0" i="0">
                <a:latin typeface="HelveticaNeueLT Std" panose="020B0604020202020204" pitchFamily="34" charset="0"/>
              </a:defRPr>
            </a:lvl5pPr>
          </a:lstStyle>
          <a:p>
            <a:pPr lvl="0"/>
            <a:r>
              <a:rPr lang="en-GB" dirty="0"/>
              <a:t>Presenter 1 Office address</a:t>
            </a:r>
          </a:p>
        </p:txBody>
      </p:sp>
      <p:sp>
        <p:nvSpPr>
          <p:cNvPr id="19" name="Content Placeholder 2">
            <a:extLst>
              <a:ext uri="{FF2B5EF4-FFF2-40B4-BE49-F238E27FC236}">
                <a16:creationId xmlns:a16="http://schemas.microsoft.com/office/drawing/2014/main" id="{9F9E4D7C-F805-2F9C-8790-98BAE938E1C4}"/>
              </a:ext>
            </a:extLst>
          </p:cNvPr>
          <p:cNvSpPr>
            <a:spLocks noGrp="1"/>
          </p:cNvSpPr>
          <p:nvPr>
            <p:ph idx="16" hasCustomPrompt="1"/>
          </p:nvPr>
        </p:nvSpPr>
        <p:spPr>
          <a:xfrm>
            <a:off x="396000" y="4114804"/>
            <a:ext cx="4031999" cy="369956"/>
          </a:xfrm>
        </p:spPr>
        <p:txBody>
          <a:bodyPr lIns="0" tIns="0" rIns="0" bIns="0">
            <a:normAutofit/>
          </a:bodyPr>
          <a:lstStyle>
            <a:lvl1pPr marL="0" indent="0">
              <a:buFontTx/>
              <a:buNone/>
              <a:defRPr sz="2200" b="0" i="0">
                <a:solidFill>
                  <a:srgbClr val="61A6B6"/>
                </a:solidFill>
                <a:latin typeface="Helvetica" pitchFamily="2" charset="0"/>
              </a:defRPr>
            </a:lvl1pPr>
            <a:lvl2pPr>
              <a:defRPr b="0" i="0">
                <a:latin typeface="HelveticaNeueLT Std" panose="020B0604020202020204" pitchFamily="34" charset="0"/>
              </a:defRPr>
            </a:lvl2pPr>
            <a:lvl3pPr>
              <a:defRPr b="0" i="0">
                <a:latin typeface="HelveticaNeueLT Std" panose="020B0604020202020204" pitchFamily="34" charset="0"/>
              </a:defRPr>
            </a:lvl3pPr>
            <a:lvl4pPr>
              <a:defRPr b="0" i="0">
                <a:latin typeface="HelveticaNeueLT Std" panose="020B0604020202020204" pitchFamily="34" charset="0"/>
              </a:defRPr>
            </a:lvl4pPr>
            <a:lvl5pPr>
              <a:defRPr b="0" i="0">
                <a:latin typeface="HelveticaNeueLT Std" panose="020B0604020202020204" pitchFamily="34" charset="0"/>
              </a:defRPr>
            </a:lvl5pPr>
          </a:lstStyle>
          <a:p>
            <a:pPr lvl="0"/>
            <a:r>
              <a:rPr lang="en-GB" dirty="0"/>
              <a:t>Presenter name 1</a:t>
            </a:r>
          </a:p>
        </p:txBody>
      </p:sp>
      <p:sp>
        <p:nvSpPr>
          <p:cNvPr id="20" name="Content Placeholder 2">
            <a:extLst>
              <a:ext uri="{FF2B5EF4-FFF2-40B4-BE49-F238E27FC236}">
                <a16:creationId xmlns:a16="http://schemas.microsoft.com/office/drawing/2014/main" id="{EB002439-0EEB-2AEF-FC6E-3D86DF963A49}"/>
              </a:ext>
            </a:extLst>
          </p:cNvPr>
          <p:cNvSpPr>
            <a:spLocks noGrp="1"/>
          </p:cNvSpPr>
          <p:nvPr>
            <p:ph idx="17" hasCustomPrompt="1"/>
          </p:nvPr>
        </p:nvSpPr>
        <p:spPr>
          <a:xfrm>
            <a:off x="396002" y="4471790"/>
            <a:ext cx="4031999" cy="271278"/>
          </a:xfrm>
        </p:spPr>
        <p:txBody>
          <a:bodyPr lIns="0" tIns="0" rIns="0" bIns="0">
            <a:normAutofit/>
          </a:bodyPr>
          <a:lstStyle>
            <a:lvl1pPr marL="0" indent="0">
              <a:buFontTx/>
              <a:buNone/>
              <a:defRPr sz="1500" b="0" i="0">
                <a:solidFill>
                  <a:schemeClr val="tx1"/>
                </a:solidFill>
                <a:latin typeface="Helvetica" pitchFamily="2" charset="0"/>
              </a:defRPr>
            </a:lvl1pPr>
            <a:lvl2pPr>
              <a:defRPr b="0" i="0">
                <a:latin typeface="HelveticaNeueLT Std" panose="020B0604020202020204" pitchFamily="34" charset="0"/>
              </a:defRPr>
            </a:lvl2pPr>
            <a:lvl3pPr>
              <a:defRPr b="0" i="0">
                <a:latin typeface="HelveticaNeueLT Std" panose="020B0604020202020204" pitchFamily="34" charset="0"/>
              </a:defRPr>
            </a:lvl3pPr>
            <a:lvl4pPr>
              <a:defRPr b="0" i="0">
                <a:latin typeface="HelveticaNeueLT Std" panose="020B0604020202020204" pitchFamily="34" charset="0"/>
              </a:defRPr>
            </a:lvl4pPr>
            <a:lvl5pPr>
              <a:defRPr b="0" i="0">
                <a:latin typeface="HelveticaNeueLT Std" panose="020B0604020202020204" pitchFamily="34" charset="0"/>
              </a:defRPr>
            </a:lvl5pPr>
          </a:lstStyle>
          <a:p>
            <a:pPr lvl="0"/>
            <a:r>
              <a:rPr lang="en-GB" dirty="0"/>
              <a:t>Presenter 1 email address</a:t>
            </a:r>
          </a:p>
        </p:txBody>
      </p:sp>
      <p:sp>
        <p:nvSpPr>
          <p:cNvPr id="21" name="Content Placeholder 2">
            <a:extLst>
              <a:ext uri="{FF2B5EF4-FFF2-40B4-BE49-F238E27FC236}">
                <a16:creationId xmlns:a16="http://schemas.microsoft.com/office/drawing/2014/main" id="{A2C570A8-18C0-C028-0C8E-C016F29A24E3}"/>
              </a:ext>
            </a:extLst>
          </p:cNvPr>
          <p:cNvSpPr>
            <a:spLocks noGrp="1"/>
          </p:cNvSpPr>
          <p:nvPr>
            <p:ph idx="18" hasCustomPrompt="1"/>
          </p:nvPr>
        </p:nvSpPr>
        <p:spPr>
          <a:xfrm>
            <a:off x="396001" y="4736583"/>
            <a:ext cx="4031999" cy="292621"/>
          </a:xfrm>
        </p:spPr>
        <p:txBody>
          <a:bodyPr lIns="0" tIns="0" rIns="0" bIns="0">
            <a:normAutofit/>
          </a:bodyPr>
          <a:lstStyle>
            <a:lvl1pPr marL="0" indent="0">
              <a:buFontTx/>
              <a:buNone/>
              <a:defRPr sz="1500" b="0" i="0">
                <a:latin typeface="Helvetica" pitchFamily="2" charset="0"/>
              </a:defRPr>
            </a:lvl1pPr>
            <a:lvl2pPr>
              <a:defRPr b="0" i="0">
                <a:latin typeface="HelveticaNeueLT Std" panose="020B0604020202020204" pitchFamily="34" charset="0"/>
              </a:defRPr>
            </a:lvl2pPr>
            <a:lvl3pPr>
              <a:defRPr b="0" i="0">
                <a:latin typeface="HelveticaNeueLT Std" panose="020B0604020202020204" pitchFamily="34" charset="0"/>
              </a:defRPr>
            </a:lvl3pPr>
            <a:lvl4pPr>
              <a:defRPr b="0" i="0">
                <a:latin typeface="HelveticaNeueLT Std" panose="020B0604020202020204" pitchFamily="34" charset="0"/>
              </a:defRPr>
            </a:lvl4pPr>
            <a:lvl5pPr>
              <a:defRPr b="0" i="0">
                <a:latin typeface="HelveticaNeueLT Std" panose="020B0604020202020204" pitchFamily="34" charset="0"/>
              </a:defRPr>
            </a:lvl5pPr>
          </a:lstStyle>
          <a:p>
            <a:pPr lvl="0"/>
            <a:r>
              <a:rPr lang="en-GB" dirty="0"/>
              <a:t>Presenter 1 contact numbers</a:t>
            </a:r>
          </a:p>
        </p:txBody>
      </p:sp>
      <p:sp>
        <p:nvSpPr>
          <p:cNvPr id="22" name="Content Placeholder 2">
            <a:extLst>
              <a:ext uri="{FF2B5EF4-FFF2-40B4-BE49-F238E27FC236}">
                <a16:creationId xmlns:a16="http://schemas.microsoft.com/office/drawing/2014/main" id="{3C333436-67E4-4DBE-A133-A6C28D1187F6}"/>
              </a:ext>
            </a:extLst>
          </p:cNvPr>
          <p:cNvSpPr>
            <a:spLocks noGrp="1"/>
          </p:cNvSpPr>
          <p:nvPr>
            <p:ph idx="19" hasCustomPrompt="1"/>
          </p:nvPr>
        </p:nvSpPr>
        <p:spPr>
          <a:xfrm>
            <a:off x="396001" y="5185153"/>
            <a:ext cx="4031999" cy="551234"/>
          </a:xfrm>
        </p:spPr>
        <p:txBody>
          <a:bodyPr lIns="0" tIns="0" rIns="0" bIns="0">
            <a:normAutofit/>
          </a:bodyPr>
          <a:lstStyle>
            <a:lvl1pPr marL="0" indent="0">
              <a:buFontTx/>
              <a:buNone/>
              <a:defRPr sz="1500" b="0" i="0">
                <a:latin typeface="Helvetica" pitchFamily="2" charset="0"/>
              </a:defRPr>
            </a:lvl1pPr>
            <a:lvl2pPr>
              <a:defRPr b="0" i="0">
                <a:latin typeface="HelveticaNeueLT Std" panose="020B0604020202020204" pitchFamily="34" charset="0"/>
              </a:defRPr>
            </a:lvl2pPr>
            <a:lvl3pPr>
              <a:defRPr b="0" i="0">
                <a:latin typeface="HelveticaNeueLT Std" panose="020B0604020202020204" pitchFamily="34" charset="0"/>
              </a:defRPr>
            </a:lvl3pPr>
            <a:lvl4pPr>
              <a:defRPr b="0" i="0">
                <a:latin typeface="HelveticaNeueLT Std" panose="020B0604020202020204" pitchFamily="34" charset="0"/>
              </a:defRPr>
            </a:lvl4pPr>
            <a:lvl5pPr>
              <a:defRPr b="0" i="0">
                <a:latin typeface="HelveticaNeueLT Std" panose="020B0604020202020204" pitchFamily="34" charset="0"/>
              </a:defRPr>
            </a:lvl5pPr>
          </a:lstStyle>
          <a:p>
            <a:pPr lvl="0"/>
            <a:r>
              <a:rPr lang="en-GB" dirty="0"/>
              <a:t>Presenter 1 Office address</a:t>
            </a:r>
          </a:p>
        </p:txBody>
      </p:sp>
      <p:sp>
        <p:nvSpPr>
          <p:cNvPr id="23" name="Content Placeholder 2">
            <a:extLst>
              <a:ext uri="{FF2B5EF4-FFF2-40B4-BE49-F238E27FC236}">
                <a16:creationId xmlns:a16="http://schemas.microsoft.com/office/drawing/2014/main" id="{78584ACC-ABD7-C12B-5AAB-CF0BD24170AB}"/>
              </a:ext>
            </a:extLst>
          </p:cNvPr>
          <p:cNvSpPr>
            <a:spLocks noGrp="1"/>
          </p:cNvSpPr>
          <p:nvPr>
            <p:ph idx="20" hasCustomPrompt="1"/>
          </p:nvPr>
        </p:nvSpPr>
        <p:spPr>
          <a:xfrm>
            <a:off x="4715996" y="2249810"/>
            <a:ext cx="4031999" cy="369956"/>
          </a:xfrm>
        </p:spPr>
        <p:txBody>
          <a:bodyPr lIns="0" tIns="0" rIns="0" bIns="0">
            <a:normAutofit/>
          </a:bodyPr>
          <a:lstStyle>
            <a:lvl1pPr marL="0" indent="0">
              <a:buFontTx/>
              <a:buNone/>
              <a:defRPr sz="2200" b="0" i="0">
                <a:solidFill>
                  <a:srgbClr val="61A6B6"/>
                </a:solidFill>
                <a:latin typeface="Helvetica" pitchFamily="2" charset="0"/>
              </a:defRPr>
            </a:lvl1pPr>
            <a:lvl2pPr>
              <a:defRPr b="0" i="0">
                <a:latin typeface="HelveticaNeueLT Std" panose="020B0604020202020204" pitchFamily="34" charset="0"/>
              </a:defRPr>
            </a:lvl2pPr>
            <a:lvl3pPr>
              <a:defRPr b="0" i="0">
                <a:latin typeface="HelveticaNeueLT Std" panose="020B0604020202020204" pitchFamily="34" charset="0"/>
              </a:defRPr>
            </a:lvl3pPr>
            <a:lvl4pPr>
              <a:defRPr b="0" i="0">
                <a:latin typeface="HelveticaNeueLT Std" panose="020B0604020202020204" pitchFamily="34" charset="0"/>
              </a:defRPr>
            </a:lvl4pPr>
            <a:lvl5pPr>
              <a:defRPr b="0" i="0">
                <a:latin typeface="HelveticaNeueLT Std" panose="020B0604020202020204" pitchFamily="34" charset="0"/>
              </a:defRPr>
            </a:lvl5pPr>
          </a:lstStyle>
          <a:p>
            <a:pPr lvl="0"/>
            <a:r>
              <a:rPr lang="en-GB" dirty="0"/>
              <a:t>Presenter name 1</a:t>
            </a:r>
          </a:p>
        </p:txBody>
      </p:sp>
      <p:sp>
        <p:nvSpPr>
          <p:cNvPr id="24" name="Content Placeholder 2">
            <a:extLst>
              <a:ext uri="{FF2B5EF4-FFF2-40B4-BE49-F238E27FC236}">
                <a16:creationId xmlns:a16="http://schemas.microsoft.com/office/drawing/2014/main" id="{32655893-D308-80DA-D8FC-E48A31F9C4BF}"/>
              </a:ext>
            </a:extLst>
          </p:cNvPr>
          <p:cNvSpPr>
            <a:spLocks noGrp="1"/>
          </p:cNvSpPr>
          <p:nvPr>
            <p:ph idx="21" hasCustomPrompt="1"/>
          </p:nvPr>
        </p:nvSpPr>
        <p:spPr>
          <a:xfrm>
            <a:off x="4715998" y="2606796"/>
            <a:ext cx="4031999" cy="271278"/>
          </a:xfrm>
        </p:spPr>
        <p:txBody>
          <a:bodyPr lIns="0" tIns="0" rIns="0" bIns="0">
            <a:normAutofit/>
          </a:bodyPr>
          <a:lstStyle>
            <a:lvl1pPr marL="0" indent="0">
              <a:buFontTx/>
              <a:buNone/>
              <a:defRPr sz="1500" b="0" i="0">
                <a:solidFill>
                  <a:schemeClr val="tx1"/>
                </a:solidFill>
                <a:latin typeface="Helvetica" pitchFamily="2" charset="0"/>
              </a:defRPr>
            </a:lvl1pPr>
            <a:lvl2pPr>
              <a:defRPr b="0" i="0">
                <a:latin typeface="HelveticaNeueLT Std" panose="020B0604020202020204" pitchFamily="34" charset="0"/>
              </a:defRPr>
            </a:lvl2pPr>
            <a:lvl3pPr>
              <a:defRPr b="0" i="0">
                <a:latin typeface="HelveticaNeueLT Std" panose="020B0604020202020204" pitchFamily="34" charset="0"/>
              </a:defRPr>
            </a:lvl3pPr>
            <a:lvl4pPr>
              <a:defRPr b="0" i="0">
                <a:latin typeface="HelveticaNeueLT Std" panose="020B0604020202020204" pitchFamily="34" charset="0"/>
              </a:defRPr>
            </a:lvl4pPr>
            <a:lvl5pPr>
              <a:defRPr b="0" i="0">
                <a:latin typeface="HelveticaNeueLT Std" panose="020B0604020202020204" pitchFamily="34" charset="0"/>
              </a:defRPr>
            </a:lvl5pPr>
          </a:lstStyle>
          <a:p>
            <a:pPr lvl="0"/>
            <a:r>
              <a:rPr lang="en-GB" dirty="0"/>
              <a:t>Presenter 1 email address</a:t>
            </a:r>
          </a:p>
        </p:txBody>
      </p:sp>
      <p:sp>
        <p:nvSpPr>
          <p:cNvPr id="25" name="Content Placeholder 2">
            <a:extLst>
              <a:ext uri="{FF2B5EF4-FFF2-40B4-BE49-F238E27FC236}">
                <a16:creationId xmlns:a16="http://schemas.microsoft.com/office/drawing/2014/main" id="{D3CA0B4B-9033-BDBE-2F37-12378A927800}"/>
              </a:ext>
            </a:extLst>
          </p:cNvPr>
          <p:cNvSpPr>
            <a:spLocks noGrp="1"/>
          </p:cNvSpPr>
          <p:nvPr>
            <p:ph idx="22" hasCustomPrompt="1"/>
          </p:nvPr>
        </p:nvSpPr>
        <p:spPr>
          <a:xfrm>
            <a:off x="4715997" y="2871589"/>
            <a:ext cx="4031999" cy="292621"/>
          </a:xfrm>
        </p:spPr>
        <p:txBody>
          <a:bodyPr lIns="0" tIns="0" rIns="0" bIns="0">
            <a:normAutofit/>
          </a:bodyPr>
          <a:lstStyle>
            <a:lvl1pPr marL="0" indent="0">
              <a:buFontTx/>
              <a:buNone/>
              <a:defRPr sz="1500" b="0" i="0">
                <a:latin typeface="Helvetica" pitchFamily="2" charset="0"/>
              </a:defRPr>
            </a:lvl1pPr>
            <a:lvl2pPr>
              <a:defRPr b="0" i="0">
                <a:latin typeface="HelveticaNeueLT Std" panose="020B0604020202020204" pitchFamily="34" charset="0"/>
              </a:defRPr>
            </a:lvl2pPr>
            <a:lvl3pPr>
              <a:defRPr b="0" i="0">
                <a:latin typeface="HelveticaNeueLT Std" panose="020B0604020202020204" pitchFamily="34" charset="0"/>
              </a:defRPr>
            </a:lvl3pPr>
            <a:lvl4pPr>
              <a:defRPr b="0" i="0">
                <a:latin typeface="HelveticaNeueLT Std" panose="020B0604020202020204" pitchFamily="34" charset="0"/>
              </a:defRPr>
            </a:lvl4pPr>
            <a:lvl5pPr>
              <a:defRPr b="0" i="0">
                <a:latin typeface="HelveticaNeueLT Std" panose="020B0604020202020204" pitchFamily="34" charset="0"/>
              </a:defRPr>
            </a:lvl5pPr>
          </a:lstStyle>
          <a:p>
            <a:pPr lvl="0"/>
            <a:r>
              <a:rPr lang="en-GB" dirty="0"/>
              <a:t>Presenter 1 contact numbers</a:t>
            </a:r>
          </a:p>
        </p:txBody>
      </p:sp>
      <p:sp>
        <p:nvSpPr>
          <p:cNvPr id="26" name="Content Placeholder 2">
            <a:extLst>
              <a:ext uri="{FF2B5EF4-FFF2-40B4-BE49-F238E27FC236}">
                <a16:creationId xmlns:a16="http://schemas.microsoft.com/office/drawing/2014/main" id="{FF3FC527-3470-52C0-FC67-458D8ECA7A65}"/>
              </a:ext>
            </a:extLst>
          </p:cNvPr>
          <p:cNvSpPr>
            <a:spLocks noGrp="1"/>
          </p:cNvSpPr>
          <p:nvPr>
            <p:ph idx="23" hasCustomPrompt="1"/>
          </p:nvPr>
        </p:nvSpPr>
        <p:spPr>
          <a:xfrm>
            <a:off x="4715997" y="3320159"/>
            <a:ext cx="4031999" cy="551234"/>
          </a:xfrm>
        </p:spPr>
        <p:txBody>
          <a:bodyPr lIns="0" tIns="0" rIns="0" bIns="0">
            <a:normAutofit/>
          </a:bodyPr>
          <a:lstStyle>
            <a:lvl1pPr marL="0" indent="0">
              <a:buFontTx/>
              <a:buNone/>
              <a:defRPr sz="1500" b="0" i="0">
                <a:latin typeface="Helvetica" pitchFamily="2" charset="0"/>
              </a:defRPr>
            </a:lvl1pPr>
            <a:lvl2pPr>
              <a:defRPr b="0" i="0">
                <a:latin typeface="HelveticaNeueLT Std" panose="020B0604020202020204" pitchFamily="34" charset="0"/>
              </a:defRPr>
            </a:lvl2pPr>
            <a:lvl3pPr>
              <a:defRPr b="0" i="0">
                <a:latin typeface="HelveticaNeueLT Std" panose="020B0604020202020204" pitchFamily="34" charset="0"/>
              </a:defRPr>
            </a:lvl3pPr>
            <a:lvl4pPr>
              <a:defRPr b="0" i="0">
                <a:latin typeface="HelveticaNeueLT Std" panose="020B0604020202020204" pitchFamily="34" charset="0"/>
              </a:defRPr>
            </a:lvl4pPr>
            <a:lvl5pPr>
              <a:defRPr b="0" i="0">
                <a:latin typeface="HelveticaNeueLT Std" panose="020B0604020202020204" pitchFamily="34" charset="0"/>
              </a:defRPr>
            </a:lvl5pPr>
          </a:lstStyle>
          <a:p>
            <a:pPr lvl="0"/>
            <a:r>
              <a:rPr lang="en-GB" dirty="0"/>
              <a:t>Presenter 1 Office address</a:t>
            </a:r>
          </a:p>
        </p:txBody>
      </p:sp>
      <p:sp>
        <p:nvSpPr>
          <p:cNvPr id="27" name="Content Placeholder 2">
            <a:extLst>
              <a:ext uri="{FF2B5EF4-FFF2-40B4-BE49-F238E27FC236}">
                <a16:creationId xmlns:a16="http://schemas.microsoft.com/office/drawing/2014/main" id="{D5C90F38-F1C7-09B6-6156-F917BAC9302A}"/>
              </a:ext>
            </a:extLst>
          </p:cNvPr>
          <p:cNvSpPr>
            <a:spLocks noGrp="1"/>
          </p:cNvSpPr>
          <p:nvPr>
            <p:ph idx="24" hasCustomPrompt="1"/>
          </p:nvPr>
        </p:nvSpPr>
        <p:spPr>
          <a:xfrm>
            <a:off x="4715994" y="4114804"/>
            <a:ext cx="4031999" cy="369956"/>
          </a:xfrm>
        </p:spPr>
        <p:txBody>
          <a:bodyPr lIns="0" tIns="0" rIns="0" bIns="0">
            <a:normAutofit/>
          </a:bodyPr>
          <a:lstStyle>
            <a:lvl1pPr marL="0" indent="0">
              <a:buFontTx/>
              <a:buNone/>
              <a:defRPr sz="2200" b="0" i="0">
                <a:solidFill>
                  <a:srgbClr val="61A6B6"/>
                </a:solidFill>
                <a:latin typeface="Helvetica" pitchFamily="2" charset="0"/>
              </a:defRPr>
            </a:lvl1pPr>
            <a:lvl2pPr>
              <a:defRPr b="0" i="0">
                <a:latin typeface="HelveticaNeueLT Std" panose="020B0604020202020204" pitchFamily="34" charset="0"/>
              </a:defRPr>
            </a:lvl2pPr>
            <a:lvl3pPr>
              <a:defRPr b="0" i="0">
                <a:latin typeface="HelveticaNeueLT Std" panose="020B0604020202020204" pitchFamily="34" charset="0"/>
              </a:defRPr>
            </a:lvl3pPr>
            <a:lvl4pPr>
              <a:defRPr b="0" i="0">
                <a:latin typeface="HelveticaNeueLT Std" panose="020B0604020202020204" pitchFamily="34" charset="0"/>
              </a:defRPr>
            </a:lvl4pPr>
            <a:lvl5pPr>
              <a:defRPr b="0" i="0">
                <a:latin typeface="HelveticaNeueLT Std" panose="020B0604020202020204" pitchFamily="34" charset="0"/>
              </a:defRPr>
            </a:lvl5pPr>
          </a:lstStyle>
          <a:p>
            <a:pPr lvl="0"/>
            <a:r>
              <a:rPr lang="en-GB" dirty="0"/>
              <a:t>Presenter name 1</a:t>
            </a:r>
          </a:p>
        </p:txBody>
      </p:sp>
      <p:sp>
        <p:nvSpPr>
          <p:cNvPr id="28" name="Content Placeholder 2">
            <a:extLst>
              <a:ext uri="{FF2B5EF4-FFF2-40B4-BE49-F238E27FC236}">
                <a16:creationId xmlns:a16="http://schemas.microsoft.com/office/drawing/2014/main" id="{C2A036E5-F573-4394-40DD-DBCA1DE346E1}"/>
              </a:ext>
            </a:extLst>
          </p:cNvPr>
          <p:cNvSpPr>
            <a:spLocks noGrp="1"/>
          </p:cNvSpPr>
          <p:nvPr>
            <p:ph idx="25" hasCustomPrompt="1"/>
          </p:nvPr>
        </p:nvSpPr>
        <p:spPr>
          <a:xfrm>
            <a:off x="4715996" y="4471790"/>
            <a:ext cx="4031999" cy="271278"/>
          </a:xfrm>
        </p:spPr>
        <p:txBody>
          <a:bodyPr lIns="0" tIns="0" rIns="0" bIns="0">
            <a:normAutofit/>
          </a:bodyPr>
          <a:lstStyle>
            <a:lvl1pPr marL="0" indent="0">
              <a:buFontTx/>
              <a:buNone/>
              <a:defRPr sz="1500" b="0" i="0">
                <a:solidFill>
                  <a:schemeClr val="tx1"/>
                </a:solidFill>
                <a:latin typeface="Helvetica" pitchFamily="2" charset="0"/>
              </a:defRPr>
            </a:lvl1pPr>
            <a:lvl2pPr>
              <a:defRPr b="0" i="0">
                <a:latin typeface="HelveticaNeueLT Std" panose="020B0604020202020204" pitchFamily="34" charset="0"/>
              </a:defRPr>
            </a:lvl2pPr>
            <a:lvl3pPr>
              <a:defRPr b="0" i="0">
                <a:latin typeface="HelveticaNeueLT Std" panose="020B0604020202020204" pitchFamily="34" charset="0"/>
              </a:defRPr>
            </a:lvl3pPr>
            <a:lvl4pPr>
              <a:defRPr b="0" i="0">
                <a:latin typeface="HelveticaNeueLT Std" panose="020B0604020202020204" pitchFamily="34" charset="0"/>
              </a:defRPr>
            </a:lvl4pPr>
            <a:lvl5pPr>
              <a:defRPr b="0" i="0">
                <a:latin typeface="HelveticaNeueLT Std" panose="020B0604020202020204" pitchFamily="34" charset="0"/>
              </a:defRPr>
            </a:lvl5pPr>
          </a:lstStyle>
          <a:p>
            <a:pPr lvl="0"/>
            <a:r>
              <a:rPr lang="en-GB" dirty="0"/>
              <a:t>Presenter 1 email address</a:t>
            </a:r>
          </a:p>
        </p:txBody>
      </p:sp>
      <p:sp>
        <p:nvSpPr>
          <p:cNvPr id="29" name="Content Placeholder 2">
            <a:extLst>
              <a:ext uri="{FF2B5EF4-FFF2-40B4-BE49-F238E27FC236}">
                <a16:creationId xmlns:a16="http://schemas.microsoft.com/office/drawing/2014/main" id="{9C88CD20-A9E2-4BD3-E861-5408246E099A}"/>
              </a:ext>
            </a:extLst>
          </p:cNvPr>
          <p:cNvSpPr>
            <a:spLocks noGrp="1"/>
          </p:cNvSpPr>
          <p:nvPr>
            <p:ph idx="26" hasCustomPrompt="1"/>
          </p:nvPr>
        </p:nvSpPr>
        <p:spPr>
          <a:xfrm>
            <a:off x="4715995" y="4736583"/>
            <a:ext cx="4031999" cy="292621"/>
          </a:xfrm>
        </p:spPr>
        <p:txBody>
          <a:bodyPr lIns="0" tIns="0" rIns="0" bIns="0">
            <a:normAutofit/>
          </a:bodyPr>
          <a:lstStyle>
            <a:lvl1pPr marL="0" indent="0">
              <a:buFontTx/>
              <a:buNone/>
              <a:defRPr sz="1500" b="0" i="0">
                <a:latin typeface="Helvetica" pitchFamily="2" charset="0"/>
              </a:defRPr>
            </a:lvl1pPr>
            <a:lvl2pPr>
              <a:defRPr b="0" i="0">
                <a:latin typeface="HelveticaNeueLT Std" panose="020B0604020202020204" pitchFamily="34" charset="0"/>
              </a:defRPr>
            </a:lvl2pPr>
            <a:lvl3pPr>
              <a:defRPr b="0" i="0">
                <a:latin typeface="HelveticaNeueLT Std" panose="020B0604020202020204" pitchFamily="34" charset="0"/>
              </a:defRPr>
            </a:lvl3pPr>
            <a:lvl4pPr>
              <a:defRPr b="0" i="0">
                <a:latin typeface="HelveticaNeueLT Std" panose="020B0604020202020204" pitchFamily="34" charset="0"/>
              </a:defRPr>
            </a:lvl4pPr>
            <a:lvl5pPr>
              <a:defRPr b="0" i="0">
                <a:latin typeface="HelveticaNeueLT Std" panose="020B0604020202020204" pitchFamily="34" charset="0"/>
              </a:defRPr>
            </a:lvl5pPr>
          </a:lstStyle>
          <a:p>
            <a:pPr lvl="0"/>
            <a:r>
              <a:rPr lang="en-GB" dirty="0"/>
              <a:t>Presenter 1 contact numbers</a:t>
            </a:r>
          </a:p>
        </p:txBody>
      </p:sp>
      <p:sp>
        <p:nvSpPr>
          <p:cNvPr id="30" name="Content Placeholder 2">
            <a:extLst>
              <a:ext uri="{FF2B5EF4-FFF2-40B4-BE49-F238E27FC236}">
                <a16:creationId xmlns:a16="http://schemas.microsoft.com/office/drawing/2014/main" id="{95B734C8-F62F-B943-F9BC-CF76F113B2D9}"/>
              </a:ext>
            </a:extLst>
          </p:cNvPr>
          <p:cNvSpPr>
            <a:spLocks noGrp="1"/>
          </p:cNvSpPr>
          <p:nvPr>
            <p:ph idx="27" hasCustomPrompt="1"/>
          </p:nvPr>
        </p:nvSpPr>
        <p:spPr>
          <a:xfrm>
            <a:off x="4715995" y="5185153"/>
            <a:ext cx="4031999" cy="551234"/>
          </a:xfrm>
        </p:spPr>
        <p:txBody>
          <a:bodyPr lIns="0" tIns="0" rIns="0" bIns="0">
            <a:normAutofit/>
          </a:bodyPr>
          <a:lstStyle>
            <a:lvl1pPr marL="0" indent="0">
              <a:buFontTx/>
              <a:buNone/>
              <a:defRPr sz="1500" b="0" i="0">
                <a:latin typeface="Helvetica" pitchFamily="2" charset="0"/>
              </a:defRPr>
            </a:lvl1pPr>
            <a:lvl2pPr>
              <a:defRPr b="0" i="0">
                <a:latin typeface="HelveticaNeueLT Std" panose="020B0604020202020204" pitchFamily="34" charset="0"/>
              </a:defRPr>
            </a:lvl2pPr>
            <a:lvl3pPr>
              <a:defRPr b="0" i="0">
                <a:latin typeface="HelveticaNeueLT Std" panose="020B0604020202020204" pitchFamily="34" charset="0"/>
              </a:defRPr>
            </a:lvl3pPr>
            <a:lvl4pPr>
              <a:defRPr b="0" i="0">
                <a:latin typeface="HelveticaNeueLT Std" panose="020B0604020202020204" pitchFamily="34" charset="0"/>
              </a:defRPr>
            </a:lvl4pPr>
            <a:lvl5pPr>
              <a:defRPr b="0" i="0">
                <a:latin typeface="HelveticaNeueLT Std" panose="020B0604020202020204" pitchFamily="34" charset="0"/>
              </a:defRPr>
            </a:lvl5pPr>
          </a:lstStyle>
          <a:p>
            <a:pPr lvl="0"/>
            <a:r>
              <a:rPr lang="en-GB" dirty="0"/>
              <a:t>Presenter 1 Office address</a:t>
            </a:r>
          </a:p>
        </p:txBody>
      </p:sp>
    </p:spTree>
    <p:extLst>
      <p:ext uri="{BB962C8B-B14F-4D97-AF65-F5344CB8AC3E}">
        <p14:creationId xmlns:p14="http://schemas.microsoft.com/office/powerpoint/2010/main" val="1619761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933336-2C1B-98A6-2B9D-D5F457433ED8}"/>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397309-B76F-40C6-2B0C-F8D0F862561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B38ABAFD-3054-3A15-1AAA-A9FB8B346778}"/>
              </a:ext>
            </a:extLst>
          </p:cNvPr>
          <p:cNvCxnSpPr>
            <a:cxnSpLocks/>
          </p:cNvCxnSpPr>
          <p:nvPr userDrawn="1"/>
        </p:nvCxnSpPr>
        <p:spPr>
          <a:xfrm>
            <a:off x="396000" y="6562547"/>
            <a:ext cx="7049209" cy="0"/>
          </a:xfrm>
          <a:prstGeom prst="line">
            <a:avLst/>
          </a:prstGeom>
          <a:ln w="14604">
            <a:solidFill>
              <a:srgbClr val="E40058"/>
            </a:solidFill>
          </a:ln>
        </p:spPr>
        <p:style>
          <a:lnRef idx="1">
            <a:schemeClr val="accent1"/>
          </a:lnRef>
          <a:fillRef idx="0">
            <a:schemeClr val="accent1"/>
          </a:fillRef>
          <a:effectRef idx="0">
            <a:schemeClr val="accent1"/>
          </a:effectRef>
          <a:fontRef idx="minor">
            <a:schemeClr val="tx1"/>
          </a:fontRef>
        </p:style>
      </p:cxnSp>
      <p:pic>
        <p:nvPicPr>
          <p:cNvPr id="5" name="Picture 4" descr="A pink and black logo&#10;&#10;Description automatically generated">
            <a:extLst>
              <a:ext uri="{FF2B5EF4-FFF2-40B4-BE49-F238E27FC236}">
                <a16:creationId xmlns:a16="http://schemas.microsoft.com/office/drawing/2014/main" id="{E7B7429F-5671-65FD-835F-A62371773CCE}"/>
              </a:ext>
            </a:extLst>
          </p:cNvPr>
          <p:cNvPicPr>
            <a:picLocks noChangeAspect="1"/>
          </p:cNvPicPr>
          <p:nvPr userDrawn="1"/>
        </p:nvPicPr>
        <p:blipFill>
          <a:blip r:embed="rId12"/>
          <a:stretch>
            <a:fillRect/>
          </a:stretch>
        </p:blipFill>
        <p:spPr>
          <a:xfrm>
            <a:off x="7560067" y="5907600"/>
            <a:ext cx="1234638" cy="701405"/>
          </a:xfrm>
          <a:prstGeom prst="rect">
            <a:avLst/>
          </a:prstGeom>
        </p:spPr>
      </p:pic>
      <p:sp>
        <p:nvSpPr>
          <p:cNvPr id="7" name="TextBox 6">
            <a:extLst>
              <a:ext uri="{FF2B5EF4-FFF2-40B4-BE49-F238E27FC236}">
                <a16:creationId xmlns:a16="http://schemas.microsoft.com/office/drawing/2014/main" id="{82787B7E-D1B1-D252-98C9-F711103693DB}"/>
              </a:ext>
            </a:extLst>
          </p:cNvPr>
          <p:cNvSpPr txBox="1"/>
          <p:nvPr userDrawn="1"/>
        </p:nvSpPr>
        <p:spPr>
          <a:xfrm>
            <a:off x="8845200" y="5954333"/>
            <a:ext cx="298800" cy="369332"/>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B751A53B-8A87-6C8E-53B6-D99AE370EF26}"/>
              </a:ext>
            </a:extLst>
          </p:cNvPr>
          <p:cNvSpPr txBox="1"/>
          <p:nvPr userDrawn="1"/>
        </p:nvSpPr>
        <p:spPr>
          <a:xfrm>
            <a:off x="396000" y="6543371"/>
            <a:ext cx="3824870" cy="215444"/>
          </a:xfrm>
          <a:prstGeom prst="rect">
            <a:avLst/>
          </a:prstGeom>
          <a:noFill/>
        </p:spPr>
        <p:txBody>
          <a:bodyPr wrap="square" rtlCol="0">
            <a:spAutoFit/>
          </a:bodyPr>
          <a:lstStyle/>
          <a:p>
            <a:pPr>
              <a:defRPr/>
            </a:pPr>
            <a:r>
              <a:rPr lang="en-GB" sz="800" dirty="0">
                <a:solidFill>
                  <a:srgbClr val="E40058"/>
                </a:solidFill>
                <a:latin typeface="Helvetica" panose="020B0604020202020204" pitchFamily="34" charset="0"/>
                <a:cs typeface="Helvetica" panose="020B0604020202020204" pitchFamily="34" charset="0"/>
              </a:rPr>
              <a:t>© 2024 Marks &amp; Clerk LLP | Marks &amp; Clerk is a registered trade mark</a:t>
            </a:r>
            <a:r>
              <a:rPr lang="en-GB" sz="800" dirty="0">
                <a:latin typeface="Helvetica" panose="020B0604020202020204" pitchFamily="34" charset="0"/>
                <a:cs typeface="Helvetica" panose="020B0604020202020204" pitchFamily="34" charset="0"/>
              </a:rPr>
              <a:t>.</a:t>
            </a:r>
          </a:p>
        </p:txBody>
      </p:sp>
    </p:spTree>
    <p:extLst>
      <p:ext uri="{BB962C8B-B14F-4D97-AF65-F5344CB8AC3E}">
        <p14:creationId xmlns:p14="http://schemas.microsoft.com/office/powerpoint/2010/main" val="405946504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15" r:id="rId4"/>
    <p:sldLayoutId id="2147483808" r:id="rId5"/>
    <p:sldLayoutId id="2147483809" r:id="rId6"/>
    <p:sldLayoutId id="2147483810" r:id="rId7"/>
    <p:sldLayoutId id="2147483812" r:id="rId8"/>
    <p:sldLayoutId id="2147483816" r:id="rId9"/>
  </p:sldLayoutIdLst>
  <p:txStyles>
    <p:titleStyle>
      <a:lvl1pPr algn="l" defTabSz="914377" rtl="0" eaLnBrk="1" latinLnBrk="0" hangingPunct="1">
        <a:lnSpc>
          <a:spcPct val="90000"/>
        </a:lnSpc>
        <a:spcBef>
          <a:spcPct val="0"/>
        </a:spcBef>
        <a:buNone/>
        <a:defRPr sz="4400" b="1" i="0" kern="1200">
          <a:solidFill>
            <a:schemeClr val="tx1"/>
          </a:solidFill>
          <a:latin typeface="Helvetica" pitchFamily="2"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pitchFamily="2"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pitchFamily="2"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pitchFamily="2"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2D5C23-475D-414E-9251-0C9CBE19D32E}" type="datetimeFigureOut">
              <a:rPr lang="en-US" smtClean="0"/>
              <a:pPr/>
              <a:t>11/19/2024</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459DEA-4999-F547-840C-F5FCF3D30ABA}" type="slidenum">
              <a:rPr lang="en-US" smtClean="0"/>
              <a:pPr/>
              <a:t>‹#›</a:t>
            </a:fld>
            <a:endParaRPr lang="en-US"/>
          </a:p>
        </p:txBody>
      </p:sp>
    </p:spTree>
    <p:extLst>
      <p:ext uri="{BB962C8B-B14F-4D97-AF65-F5344CB8AC3E}">
        <p14:creationId xmlns:p14="http://schemas.microsoft.com/office/powerpoint/2010/main" val="2462375261"/>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lawsupport.co.uk/sectors/law-support/" TargetMode="Externa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0BD3-611A-91DE-6375-45DCC5D8A492}"/>
              </a:ext>
            </a:extLst>
          </p:cNvPr>
          <p:cNvSpPr>
            <a:spLocks noGrp="1"/>
          </p:cNvSpPr>
          <p:nvPr>
            <p:ph type="title"/>
          </p:nvPr>
        </p:nvSpPr>
        <p:spPr>
          <a:xfrm>
            <a:off x="442982" y="2516957"/>
            <a:ext cx="7953766" cy="849460"/>
          </a:xfrm>
        </p:spPr>
        <p:txBody>
          <a:bodyPr>
            <a:normAutofit fontScale="90000"/>
          </a:bodyPr>
          <a:lstStyle/>
          <a:p>
            <a:r>
              <a:rPr lang="en-GB" sz="3200" dirty="0"/>
              <a:t>CITMA Webinar - Tackling specification hurdles – objections and refusals </a:t>
            </a:r>
            <a:endParaRPr lang="en-US" dirty="0"/>
          </a:p>
        </p:txBody>
      </p:sp>
      <p:sp>
        <p:nvSpPr>
          <p:cNvPr id="3" name="Subtitle 2">
            <a:extLst>
              <a:ext uri="{FF2B5EF4-FFF2-40B4-BE49-F238E27FC236}">
                <a16:creationId xmlns:a16="http://schemas.microsoft.com/office/drawing/2014/main" id="{B3C627BA-9DE5-C3F2-F15B-763FF0409CA0}"/>
              </a:ext>
            </a:extLst>
          </p:cNvPr>
          <p:cNvSpPr>
            <a:spLocks noGrp="1"/>
          </p:cNvSpPr>
          <p:nvPr>
            <p:ph type="subTitle" idx="11"/>
          </p:nvPr>
        </p:nvSpPr>
        <p:spPr/>
        <p:txBody>
          <a:bodyPr/>
          <a:lstStyle/>
          <a:p>
            <a:r>
              <a:rPr lang="en-US" dirty="0"/>
              <a:t>Megan Rannard, Marks and Clerk</a:t>
            </a:r>
          </a:p>
        </p:txBody>
      </p:sp>
      <p:sp>
        <p:nvSpPr>
          <p:cNvPr id="7" name="TextBox 6">
            <a:extLst>
              <a:ext uri="{FF2B5EF4-FFF2-40B4-BE49-F238E27FC236}">
                <a16:creationId xmlns:a16="http://schemas.microsoft.com/office/drawing/2014/main" id="{87C7B8EA-122C-0DF0-0705-585C27AD2B37}"/>
              </a:ext>
            </a:extLst>
          </p:cNvPr>
          <p:cNvSpPr txBox="1"/>
          <p:nvPr/>
        </p:nvSpPr>
        <p:spPr>
          <a:xfrm>
            <a:off x="433556" y="5373335"/>
            <a:ext cx="3789889" cy="369332"/>
          </a:xfrm>
          <a:prstGeom prst="rect">
            <a:avLst/>
          </a:prstGeom>
          <a:noFill/>
        </p:spPr>
        <p:txBody>
          <a:bodyPr wrap="square" rtlCol="0">
            <a:spAutoFit/>
          </a:bodyPr>
          <a:lstStyle/>
          <a:p>
            <a:r>
              <a:rPr lang="en-GB" dirty="0">
                <a:solidFill>
                  <a:schemeClr val="bg1"/>
                </a:solidFill>
              </a:rPr>
              <a:t>This event is sponsored by: </a:t>
            </a:r>
          </a:p>
        </p:txBody>
      </p:sp>
      <p:pic>
        <p:nvPicPr>
          <p:cNvPr id="8" name="Picture 7" descr="A close-up of a logo&#10;&#10;Description automatically generated">
            <a:hlinkClick r:id="rId2"/>
            <a:extLst>
              <a:ext uri="{FF2B5EF4-FFF2-40B4-BE49-F238E27FC236}">
                <a16:creationId xmlns:a16="http://schemas.microsoft.com/office/drawing/2014/main" id="{76F9BDE8-870C-495C-ADE5-B607A2ABA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1893" y="4929269"/>
            <a:ext cx="608830" cy="813397"/>
          </a:xfrm>
          <a:prstGeom prst="rect">
            <a:avLst/>
          </a:prstGeom>
        </p:spPr>
      </p:pic>
    </p:spTree>
    <p:extLst>
      <p:ext uri="{BB962C8B-B14F-4D97-AF65-F5344CB8AC3E}">
        <p14:creationId xmlns:p14="http://schemas.microsoft.com/office/powerpoint/2010/main" val="1421195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a:t>UKIPO multiple restrictions example</a:t>
            </a:r>
          </a:p>
        </p:txBody>
      </p:sp>
      <p:sp>
        <p:nvSpPr>
          <p:cNvPr id="3" name="Title 2"/>
          <p:cNvSpPr>
            <a:spLocks noGrp="1"/>
          </p:cNvSpPr>
          <p:nvPr>
            <p:ph type="title"/>
          </p:nvPr>
        </p:nvSpPr>
        <p:spPr/>
        <p:txBody>
          <a:bodyPr/>
          <a:lstStyle/>
          <a:p>
            <a:r>
              <a:rPr lang="en-GB" dirty="0"/>
              <a:t>Tribunal Practice Notice 1/2024</a:t>
            </a:r>
          </a:p>
        </p:txBody>
      </p:sp>
      <p:sp>
        <p:nvSpPr>
          <p:cNvPr id="4" name="TextBox 3"/>
          <p:cNvSpPr txBox="1"/>
          <p:nvPr/>
        </p:nvSpPr>
        <p:spPr>
          <a:xfrm>
            <a:off x="847706" y="1991833"/>
            <a:ext cx="3045032" cy="646331"/>
          </a:xfrm>
          <a:prstGeom prst="rect">
            <a:avLst/>
          </a:prstGeom>
          <a:noFill/>
        </p:spPr>
        <p:txBody>
          <a:bodyPr wrap="square" rtlCol="0">
            <a:spAutoFit/>
          </a:bodyPr>
          <a:lstStyle/>
          <a:p>
            <a:r>
              <a:rPr lang="en-GB" dirty="0">
                <a:latin typeface="Helvetica" panose="020B0604020202020204" pitchFamily="34" charset="0"/>
                <a:cs typeface="Helvetica" panose="020B0604020202020204" pitchFamily="34" charset="0"/>
              </a:rPr>
              <a:t>Applicant: game software for mobile phones</a:t>
            </a:r>
          </a:p>
        </p:txBody>
      </p:sp>
      <p:sp>
        <p:nvSpPr>
          <p:cNvPr id="5" name="TextBox 4"/>
          <p:cNvSpPr txBox="1"/>
          <p:nvPr/>
        </p:nvSpPr>
        <p:spPr>
          <a:xfrm>
            <a:off x="5512870" y="1991832"/>
            <a:ext cx="3045032" cy="646331"/>
          </a:xfrm>
          <a:prstGeom prst="rect">
            <a:avLst/>
          </a:prstGeom>
          <a:noFill/>
        </p:spPr>
        <p:txBody>
          <a:bodyPr wrap="square" rtlCol="0">
            <a:spAutoFit/>
          </a:bodyPr>
          <a:lstStyle/>
          <a:p>
            <a:r>
              <a:rPr lang="en-GB" dirty="0">
                <a:latin typeface="Helvetica" panose="020B0604020202020204" pitchFamily="34" charset="0"/>
                <a:cs typeface="Helvetica" panose="020B0604020202020204" pitchFamily="34" charset="0"/>
              </a:rPr>
              <a:t>Opponent: financial software</a:t>
            </a:r>
          </a:p>
        </p:txBody>
      </p:sp>
      <p:sp>
        <p:nvSpPr>
          <p:cNvPr id="6" name="TextBox 5"/>
          <p:cNvSpPr txBox="1"/>
          <p:nvPr/>
        </p:nvSpPr>
        <p:spPr>
          <a:xfrm>
            <a:off x="1345471" y="2922520"/>
            <a:ext cx="6434719" cy="1754326"/>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Software; </a:t>
            </a:r>
            <a:r>
              <a:rPr lang="en-US" i="1" dirty="0">
                <a:latin typeface="Helvetica" panose="020B0604020202020204" pitchFamily="34" charset="0"/>
                <a:cs typeface="Helvetica" panose="020B0604020202020204" pitchFamily="34" charset="0"/>
              </a:rPr>
              <a:t>none of the aforesaid relating to financial services, including but not limited to investment services, investment advice, online trading with financial instruments, financial brokerage services; </a:t>
            </a:r>
            <a:r>
              <a:rPr lang="en-US" u="sng" dirty="0">
                <a:latin typeface="Helvetica" panose="020B0604020202020204" pitchFamily="34" charset="0"/>
                <a:cs typeface="Helvetica" panose="020B0604020202020204" pitchFamily="34" charset="0"/>
              </a:rPr>
              <a:t>none of the aforesaid relating to electronic payments or banking, but not including software for in-app purchases as part of gaming software</a:t>
            </a:r>
            <a:endParaRPr lang="en-GB" u="sng" dirty="0">
              <a:latin typeface="Helvetica" panose="020B0604020202020204" pitchFamily="34" charset="0"/>
              <a:cs typeface="Helvetica" panose="020B0604020202020204" pitchFamily="34" charset="0"/>
            </a:endParaRPr>
          </a:p>
        </p:txBody>
      </p:sp>
      <p:sp>
        <p:nvSpPr>
          <p:cNvPr id="7" name="TextBox 6"/>
          <p:cNvSpPr txBox="1"/>
          <p:nvPr/>
        </p:nvSpPr>
        <p:spPr>
          <a:xfrm>
            <a:off x="2172155" y="5332043"/>
            <a:ext cx="4781349" cy="646331"/>
          </a:xfrm>
          <a:prstGeom prst="rect">
            <a:avLst/>
          </a:prstGeom>
          <a:noFill/>
        </p:spPr>
        <p:txBody>
          <a:bodyPr wrap="square" rtlCol="0">
            <a:spAutoFit/>
          </a:bodyPr>
          <a:lstStyle/>
          <a:p>
            <a:r>
              <a:rPr lang="en-GB" dirty="0">
                <a:latin typeface="Helvetica" panose="020B0604020202020204" pitchFamily="34" charset="0"/>
                <a:cs typeface="Helvetica" panose="020B0604020202020204" pitchFamily="34" charset="0"/>
              </a:rPr>
              <a:t>Software; all of the aforesaid being game software for mobile phones</a:t>
            </a:r>
          </a:p>
        </p:txBody>
      </p:sp>
      <p:grpSp>
        <p:nvGrpSpPr>
          <p:cNvPr id="8" name="Group 7"/>
          <p:cNvGrpSpPr/>
          <p:nvPr/>
        </p:nvGrpSpPr>
        <p:grpSpPr>
          <a:xfrm>
            <a:off x="6102316" y="5520748"/>
            <a:ext cx="731621" cy="539015"/>
            <a:chOff x="6718333" y="5661658"/>
            <a:chExt cx="731621" cy="539015"/>
          </a:xfrm>
        </p:grpSpPr>
        <p:cxnSp>
          <p:nvCxnSpPr>
            <p:cNvPr id="9" name="Straight Connector 8"/>
            <p:cNvCxnSpPr/>
            <p:nvPr/>
          </p:nvCxnSpPr>
          <p:spPr>
            <a:xfrm>
              <a:off x="6718333" y="5982184"/>
              <a:ext cx="211756" cy="202130"/>
            </a:xfrm>
            <a:prstGeom prst="line">
              <a:avLst/>
            </a:prstGeom>
            <a:ln w="34925">
              <a:solidFill>
                <a:srgbClr val="D91F5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920564" y="5661658"/>
              <a:ext cx="529390" cy="539015"/>
            </a:xfrm>
            <a:prstGeom prst="line">
              <a:avLst/>
            </a:prstGeom>
            <a:ln w="34925">
              <a:solidFill>
                <a:srgbClr val="D91F53"/>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2993457" y="2638164"/>
            <a:ext cx="2868328" cy="2415099"/>
            <a:chOff x="2993457" y="2638164"/>
            <a:chExt cx="2868328" cy="2415099"/>
          </a:xfrm>
        </p:grpSpPr>
        <p:cxnSp>
          <p:nvCxnSpPr>
            <p:cNvPr id="15" name="Straight Connector 14"/>
            <p:cNvCxnSpPr/>
            <p:nvPr/>
          </p:nvCxnSpPr>
          <p:spPr>
            <a:xfrm>
              <a:off x="2993457" y="2743200"/>
              <a:ext cx="2868328" cy="230182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993457" y="2638164"/>
              <a:ext cx="2618071" cy="241509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760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400" dirty="0"/>
              <a:t>Restrictions </a:t>
            </a:r>
            <a:r>
              <a:rPr lang="en-US" sz="2400" dirty="0"/>
              <a:t>should identify sub-categories of goods/services, not a characteristic (</a:t>
            </a:r>
            <a:r>
              <a:rPr lang="en-US" sz="2400" i="1" dirty="0" err="1"/>
              <a:t>Croom’s</a:t>
            </a:r>
            <a:r>
              <a:rPr lang="en-US" sz="2400" i="1" dirty="0"/>
              <a:t> Application [2005] R.P.C. 2</a:t>
            </a:r>
            <a:r>
              <a:rPr lang="en-US" sz="2400" dirty="0"/>
              <a:t>) </a:t>
            </a:r>
          </a:p>
          <a:p>
            <a:r>
              <a:rPr lang="en-US" sz="2400" dirty="0"/>
              <a:t>Examples that won’t be accepted:</a:t>
            </a:r>
          </a:p>
          <a:p>
            <a:pPr lvl="1"/>
            <a:r>
              <a:rPr lang="en-US" sz="2000" dirty="0"/>
              <a:t>T-shirts, all displaying football club logos (</a:t>
            </a:r>
            <a:r>
              <a:rPr lang="en-US" sz="2000" i="1" dirty="0"/>
              <a:t>characteristic that doesn’t change the nature/function or purpose of the goods</a:t>
            </a:r>
            <a:r>
              <a:rPr lang="en-US" sz="2000" dirty="0"/>
              <a:t>) </a:t>
            </a:r>
          </a:p>
          <a:p>
            <a:pPr lvl="1"/>
            <a:r>
              <a:rPr lang="en-US" sz="2000" dirty="0"/>
              <a:t>Posters, all being merchandise (</a:t>
            </a:r>
            <a:r>
              <a:rPr lang="en-US" sz="2000" i="1" dirty="0"/>
              <a:t>describes how the goods will be marketed</a:t>
            </a:r>
            <a:r>
              <a:rPr lang="en-US" sz="2000" dirty="0"/>
              <a:t>)</a:t>
            </a:r>
          </a:p>
          <a:p>
            <a:pPr lvl="1"/>
            <a:r>
              <a:rPr lang="en-US" sz="2000" dirty="0"/>
              <a:t>Sunglasses, all being for use by cyclists (</a:t>
            </a:r>
            <a:r>
              <a:rPr lang="en-US" sz="2000" i="1" dirty="0"/>
              <a:t>describes the intended recipient)</a:t>
            </a:r>
          </a:p>
          <a:p>
            <a:pPr lvl="2"/>
            <a:r>
              <a:rPr lang="en-US" sz="1800" dirty="0"/>
              <a:t>NB: a restriction based on the intended recipient might be acceptable for services in some scenarios (</a:t>
            </a:r>
            <a:r>
              <a:rPr lang="en-GB" dirty="0"/>
              <a:t>MERLIN Trade Mark BL O/043/05 [1997] R.P.C) </a:t>
            </a:r>
            <a:endParaRPr lang="en-US" sz="1800" dirty="0"/>
          </a:p>
          <a:p>
            <a:endParaRPr lang="en-GB" dirty="0"/>
          </a:p>
        </p:txBody>
      </p:sp>
      <p:sp>
        <p:nvSpPr>
          <p:cNvPr id="3" name="Title 2"/>
          <p:cNvSpPr>
            <a:spLocks noGrp="1"/>
          </p:cNvSpPr>
          <p:nvPr>
            <p:ph type="title"/>
          </p:nvPr>
        </p:nvSpPr>
        <p:spPr/>
        <p:txBody>
          <a:bodyPr/>
          <a:lstStyle/>
          <a:p>
            <a:r>
              <a:rPr lang="en-GB" dirty="0"/>
              <a:t>Tribunal Practice Notice 1/2024</a:t>
            </a:r>
          </a:p>
        </p:txBody>
      </p:sp>
    </p:spTree>
    <p:extLst>
      <p:ext uri="{BB962C8B-B14F-4D97-AF65-F5344CB8AC3E}">
        <p14:creationId xmlns:p14="http://schemas.microsoft.com/office/powerpoint/2010/main" val="157796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Restrictions must make sense within the context of the specification</a:t>
            </a:r>
          </a:p>
          <a:p>
            <a:pPr lvl="1"/>
            <a:r>
              <a:rPr lang="en-US" sz="2400" dirty="0"/>
              <a:t>Must not contradict existing terms</a:t>
            </a:r>
          </a:p>
          <a:p>
            <a:pPr lvl="2"/>
            <a:r>
              <a:rPr lang="en-US" sz="2400" dirty="0"/>
              <a:t>Cosmetics; foundation; lipstick; eyeshadow; eyeliner; </a:t>
            </a:r>
            <a:r>
              <a:rPr lang="en-US" sz="2400" b="1" dirty="0"/>
              <a:t>none of the aforesaid being for use on the lips</a:t>
            </a:r>
          </a:p>
          <a:p>
            <a:pPr marL="914377" lvl="2" indent="0">
              <a:buNone/>
            </a:pPr>
            <a:endParaRPr lang="en-US" sz="2000" dirty="0"/>
          </a:p>
          <a:p>
            <a:r>
              <a:rPr lang="en-US" sz="2400" dirty="0"/>
              <a:t>Form TM21B cannot be used to record a disclaimer or a geographic limitation</a:t>
            </a:r>
          </a:p>
          <a:p>
            <a:pPr lvl="1"/>
            <a:r>
              <a:rPr lang="en-US" dirty="0"/>
              <a:t>Separate provisions under Section 13 TMA 1994 &amp; Rule 31 Trade Mark Rules 2008</a:t>
            </a:r>
          </a:p>
          <a:p>
            <a:r>
              <a:rPr lang="en-US" sz="2400" dirty="0"/>
              <a:t>TM21B cannot be filed instead of a TM8 / counterstatement</a:t>
            </a:r>
            <a:endParaRPr lang="en-GB" sz="2400" dirty="0"/>
          </a:p>
          <a:p>
            <a:pPr marL="0" indent="0">
              <a:buNone/>
            </a:pPr>
            <a:endParaRPr lang="en-GB" sz="2400" dirty="0"/>
          </a:p>
        </p:txBody>
      </p:sp>
      <p:sp>
        <p:nvSpPr>
          <p:cNvPr id="3" name="Title 2"/>
          <p:cNvSpPr>
            <a:spLocks noGrp="1"/>
          </p:cNvSpPr>
          <p:nvPr>
            <p:ph type="title"/>
          </p:nvPr>
        </p:nvSpPr>
        <p:spPr/>
        <p:txBody>
          <a:bodyPr/>
          <a:lstStyle/>
          <a:p>
            <a:r>
              <a:rPr lang="en-GB" dirty="0"/>
              <a:t>Tribunal Practice Notice 1/2024</a:t>
            </a:r>
          </a:p>
        </p:txBody>
      </p:sp>
    </p:spTree>
    <p:extLst>
      <p:ext uri="{BB962C8B-B14F-4D97-AF65-F5344CB8AC3E}">
        <p14:creationId xmlns:p14="http://schemas.microsoft.com/office/powerpoint/2010/main" val="2366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000" y="1440006"/>
            <a:ext cx="8333663" cy="4662411"/>
          </a:xfrm>
        </p:spPr>
        <p:txBody>
          <a:bodyPr>
            <a:normAutofit/>
          </a:bodyPr>
          <a:lstStyle/>
          <a:p>
            <a:pPr marL="0" indent="0">
              <a:buNone/>
            </a:pPr>
            <a:r>
              <a:rPr lang="en-GB" b="1" dirty="0"/>
              <a:t>Section 3 Trade Marks Act 1994</a:t>
            </a:r>
          </a:p>
          <a:p>
            <a:pPr marL="0" indent="0">
              <a:buNone/>
            </a:pPr>
            <a:r>
              <a:rPr lang="en-GB" dirty="0"/>
              <a:t>The following shall not be registered:</a:t>
            </a:r>
          </a:p>
          <a:p>
            <a:r>
              <a:rPr lang="en-GB" sz="1700" dirty="0"/>
              <a:t>Section 3(1)(b) – trade marks which are devoid of distinctive character</a:t>
            </a:r>
          </a:p>
          <a:p>
            <a:r>
              <a:rPr lang="en-GB" sz="1700" dirty="0"/>
              <a:t>Section 3(1)(c) - </a:t>
            </a:r>
            <a:r>
              <a:rPr lang="en-US" sz="1700" dirty="0"/>
              <a:t>trade marks which consist exclusively of signs or indications which may serve, in trade, to designate the kind, quality, quantity, intended purpose, value, geographical origin, the time of production of goods or of rendering of services, or other characteristics of goods or services</a:t>
            </a:r>
          </a:p>
          <a:p>
            <a:r>
              <a:rPr lang="en-US" sz="1700" dirty="0"/>
              <a:t>Section 3(1)(d) - trade marks which consist exclusively of signs or indications which have become customary in the current language or in the </a:t>
            </a:r>
            <a:r>
              <a:rPr lang="en-US" sz="1700" i="1" dirty="0"/>
              <a:t>bona fide</a:t>
            </a:r>
            <a:r>
              <a:rPr lang="en-US" sz="1700" dirty="0"/>
              <a:t> and established practices of the trade:</a:t>
            </a:r>
          </a:p>
          <a:p>
            <a:r>
              <a:rPr lang="en-US" sz="1700" dirty="0"/>
              <a:t>Section 3(2) – shape mark exclusions</a:t>
            </a:r>
          </a:p>
          <a:p>
            <a:r>
              <a:rPr lang="en-US" sz="1700" dirty="0"/>
              <a:t>Section 3(3)(a) – contrary to public policy / principles of morality</a:t>
            </a:r>
          </a:p>
          <a:p>
            <a:r>
              <a:rPr lang="en-US" sz="1700" dirty="0"/>
              <a:t>Section 3(3)(b) – [trade marks] of such a nature as to deceive the public (for instance as to the nature, quality or geographical origin of the goods or service).</a:t>
            </a:r>
            <a:endParaRPr lang="en-GB" sz="1700" dirty="0"/>
          </a:p>
        </p:txBody>
      </p:sp>
      <p:sp>
        <p:nvSpPr>
          <p:cNvPr id="3" name="Title 2"/>
          <p:cNvSpPr>
            <a:spLocks noGrp="1"/>
          </p:cNvSpPr>
          <p:nvPr>
            <p:ph type="title"/>
          </p:nvPr>
        </p:nvSpPr>
        <p:spPr/>
        <p:txBody>
          <a:bodyPr/>
          <a:lstStyle/>
          <a:p>
            <a:r>
              <a:rPr lang="en-GB" dirty="0"/>
              <a:t>Absolute grounds</a:t>
            </a:r>
          </a:p>
        </p:txBody>
      </p:sp>
    </p:spTree>
    <p:extLst>
      <p:ext uri="{BB962C8B-B14F-4D97-AF65-F5344CB8AC3E}">
        <p14:creationId xmlns:p14="http://schemas.microsoft.com/office/powerpoint/2010/main" val="1540601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000" y="1162050"/>
            <a:ext cx="8333663" cy="4997311"/>
          </a:xfrm>
        </p:spPr>
        <p:txBody>
          <a:bodyPr/>
          <a:lstStyle/>
          <a:p>
            <a:pPr marL="0" indent="0">
              <a:buNone/>
            </a:pPr>
            <a:r>
              <a:rPr lang="en-GB" u="sng" dirty="0"/>
              <a:t>Application for the mark BELL in class 11 covering “light shades; lamp shades”</a:t>
            </a:r>
          </a:p>
          <a:p>
            <a:pPr marL="0" indent="0">
              <a:buNone/>
            </a:pPr>
            <a:r>
              <a:rPr lang="en-GB" dirty="0"/>
              <a:t>Distinctiveness and descriptiveness objections raised (Sections 3(1)(b) and 3(1)(c) Trade Marks Act 1993)</a:t>
            </a:r>
          </a:p>
          <a:p>
            <a:r>
              <a:rPr lang="en-GB" dirty="0"/>
              <a:t>“the mark consists exclusively of a sign which may serve in trade to designate the kind of goods e.g. light shades in the shape of a bell” </a:t>
            </a:r>
          </a:p>
          <a:p>
            <a:pPr marL="0" indent="0">
              <a:buNone/>
            </a:pPr>
            <a:endParaRPr lang="en-GB" dirty="0"/>
          </a:p>
          <a:p>
            <a:pPr marL="0" indent="0">
              <a:buNone/>
            </a:pPr>
            <a:endParaRPr lang="en-GB" dirty="0"/>
          </a:p>
        </p:txBody>
      </p:sp>
      <p:sp>
        <p:nvSpPr>
          <p:cNvPr id="3" name="Title 2"/>
          <p:cNvSpPr>
            <a:spLocks noGrp="1"/>
          </p:cNvSpPr>
          <p:nvPr>
            <p:ph type="title"/>
          </p:nvPr>
        </p:nvSpPr>
        <p:spPr/>
        <p:txBody>
          <a:bodyPr/>
          <a:lstStyle/>
          <a:p>
            <a:r>
              <a:rPr lang="en-GB" dirty="0"/>
              <a:t>Absolute grounds – example 1	</a:t>
            </a:r>
          </a:p>
        </p:txBody>
      </p:sp>
      <p:grpSp>
        <p:nvGrpSpPr>
          <p:cNvPr id="6" name="Group 5"/>
          <p:cNvGrpSpPr/>
          <p:nvPr/>
        </p:nvGrpSpPr>
        <p:grpSpPr>
          <a:xfrm>
            <a:off x="2784207" y="3201524"/>
            <a:ext cx="3157917" cy="3265951"/>
            <a:chOff x="2784207" y="3201524"/>
            <a:chExt cx="3157917" cy="3265951"/>
          </a:xfrm>
        </p:grpSpPr>
        <p:pic>
          <p:nvPicPr>
            <p:cNvPr id="4" name="Picture 3"/>
            <p:cNvPicPr>
              <a:picLocks noChangeAspect="1"/>
            </p:cNvPicPr>
            <p:nvPr/>
          </p:nvPicPr>
          <p:blipFill>
            <a:blip r:embed="rId3"/>
            <a:stretch>
              <a:fillRect/>
            </a:stretch>
          </p:blipFill>
          <p:spPr>
            <a:xfrm>
              <a:off x="2784207" y="3201524"/>
              <a:ext cx="3157917" cy="3265951"/>
            </a:xfrm>
            <a:prstGeom prst="rect">
              <a:avLst/>
            </a:prstGeom>
          </p:spPr>
        </p:pic>
        <p:sp>
          <p:nvSpPr>
            <p:cNvPr id="5" name="Rectangle 4"/>
            <p:cNvSpPr/>
            <p:nvPr/>
          </p:nvSpPr>
          <p:spPr>
            <a:xfrm>
              <a:off x="5086350" y="5353050"/>
              <a:ext cx="762000" cy="80631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6493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a:t>Alongside arguments about the nature of the mark, you file the following specification amendment:</a:t>
            </a:r>
          </a:p>
          <a:p>
            <a:pPr marL="0" indent="0">
              <a:buNone/>
            </a:pPr>
            <a:endParaRPr lang="en-GB" dirty="0"/>
          </a:p>
          <a:p>
            <a:pPr marL="0" indent="0">
              <a:buNone/>
            </a:pPr>
            <a:r>
              <a:rPr lang="en-GB" dirty="0"/>
              <a:t>“light shades; lamp shades; </a:t>
            </a:r>
            <a:r>
              <a:rPr lang="en-GB" b="1" dirty="0"/>
              <a:t>none of the aforesaid being in the shape of a bell</a:t>
            </a:r>
            <a:r>
              <a:rPr lang="en-GB" dirty="0"/>
              <a:t>”</a:t>
            </a:r>
          </a:p>
          <a:p>
            <a:pPr marL="0" indent="0">
              <a:buNone/>
            </a:pPr>
            <a:endParaRPr lang="en-GB" dirty="0"/>
          </a:p>
          <a:p>
            <a:pPr marL="0" indent="0">
              <a:buNone/>
            </a:pPr>
            <a:r>
              <a:rPr lang="en-GB" i="1" dirty="0" err="1"/>
              <a:t>Postkantoor</a:t>
            </a:r>
            <a:r>
              <a:rPr lang="en-GB" i="1" dirty="0"/>
              <a:t> – it is not possible to register a mark for goods or services “</a:t>
            </a:r>
            <a:r>
              <a:rPr lang="en-US" i="1" dirty="0"/>
              <a:t>on the condition that they do not possess a particular characteristic”</a:t>
            </a:r>
            <a:endParaRPr lang="en-GB" i="1" dirty="0"/>
          </a:p>
          <a:p>
            <a:pPr marL="0" indent="0">
              <a:buNone/>
            </a:pPr>
            <a:endParaRPr lang="en-GB" dirty="0"/>
          </a:p>
          <a:p>
            <a:pPr marL="0" indent="0">
              <a:buNone/>
            </a:pPr>
            <a:r>
              <a:rPr lang="en-GB" dirty="0"/>
              <a:t>Amendment is not </a:t>
            </a:r>
            <a:r>
              <a:rPr lang="en-GB" dirty="0" err="1"/>
              <a:t>Postkantoor</a:t>
            </a:r>
            <a:r>
              <a:rPr lang="en-GB" dirty="0"/>
              <a:t> compliant – excludes a characteristic of the goods rather than a category. Will be refused. </a:t>
            </a:r>
          </a:p>
          <a:p>
            <a:endParaRPr lang="en-GB" dirty="0"/>
          </a:p>
        </p:txBody>
      </p:sp>
      <p:sp>
        <p:nvSpPr>
          <p:cNvPr id="3" name="Title 2"/>
          <p:cNvSpPr>
            <a:spLocks noGrp="1"/>
          </p:cNvSpPr>
          <p:nvPr>
            <p:ph type="title"/>
          </p:nvPr>
        </p:nvSpPr>
        <p:spPr/>
        <p:txBody>
          <a:bodyPr/>
          <a:lstStyle/>
          <a:p>
            <a:r>
              <a:rPr lang="en-GB" dirty="0"/>
              <a:t>Absolute grounds – example 1	</a:t>
            </a:r>
          </a:p>
        </p:txBody>
      </p:sp>
    </p:spTree>
    <p:extLst>
      <p:ext uri="{BB962C8B-B14F-4D97-AF65-F5344CB8AC3E}">
        <p14:creationId xmlns:p14="http://schemas.microsoft.com/office/powerpoint/2010/main" val="196907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u="sng" dirty="0"/>
              <a:t>Application for the mark CLUTCH in class 18 covering “bags; luggage”</a:t>
            </a:r>
          </a:p>
          <a:p>
            <a:pPr marL="0" indent="0">
              <a:buNone/>
            </a:pPr>
            <a:r>
              <a:rPr lang="en-GB" u="sng" dirty="0"/>
              <a:t>Your client sells rucksacks.</a:t>
            </a:r>
          </a:p>
          <a:p>
            <a:pPr marL="0" indent="0">
              <a:buNone/>
            </a:pPr>
            <a:endParaRPr lang="en-GB" dirty="0"/>
          </a:p>
          <a:p>
            <a:pPr marL="0" indent="0">
              <a:buNone/>
            </a:pPr>
            <a:r>
              <a:rPr lang="en-GB" dirty="0"/>
              <a:t>Distinctiveness and descriptiveness objections raised (Sections 3(1)(b) and 3(1)(c) Trade Marks Act 1993)</a:t>
            </a:r>
          </a:p>
          <a:p>
            <a:r>
              <a:rPr lang="en-GB" dirty="0"/>
              <a:t>“the mark consists exclusively of a sign which may serve in trade to designate the kind of goods e.g. clutch bags”</a:t>
            </a:r>
          </a:p>
          <a:p>
            <a:pPr marL="0" indent="0">
              <a:buNone/>
            </a:pPr>
            <a:endParaRPr lang="en-GB" dirty="0"/>
          </a:p>
          <a:p>
            <a:endParaRPr lang="en-GB" dirty="0"/>
          </a:p>
          <a:p>
            <a:pPr marL="0" indent="0">
              <a:buNone/>
            </a:pPr>
            <a:endParaRPr lang="en-GB" dirty="0"/>
          </a:p>
        </p:txBody>
      </p:sp>
      <p:sp>
        <p:nvSpPr>
          <p:cNvPr id="3" name="Title 2"/>
          <p:cNvSpPr>
            <a:spLocks noGrp="1"/>
          </p:cNvSpPr>
          <p:nvPr>
            <p:ph type="title"/>
          </p:nvPr>
        </p:nvSpPr>
        <p:spPr/>
        <p:txBody>
          <a:bodyPr/>
          <a:lstStyle/>
          <a:p>
            <a:r>
              <a:rPr lang="en-GB" dirty="0"/>
              <a:t>Absolute grounds – example 2	</a:t>
            </a:r>
          </a:p>
        </p:txBody>
      </p:sp>
    </p:spTree>
    <p:extLst>
      <p:ext uri="{BB962C8B-B14F-4D97-AF65-F5344CB8AC3E}">
        <p14:creationId xmlns:p14="http://schemas.microsoft.com/office/powerpoint/2010/main" val="151581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000" y="1440006"/>
            <a:ext cx="8333663" cy="4835666"/>
          </a:xfrm>
        </p:spPr>
        <p:txBody>
          <a:bodyPr/>
          <a:lstStyle/>
          <a:p>
            <a:pPr marL="0" indent="0">
              <a:buNone/>
            </a:pPr>
            <a:r>
              <a:rPr lang="en-GB" dirty="0"/>
              <a:t>Amendment requested:</a:t>
            </a:r>
          </a:p>
          <a:p>
            <a:pPr marL="0" indent="0">
              <a:buNone/>
            </a:pPr>
            <a:r>
              <a:rPr lang="en-GB" dirty="0"/>
              <a:t>“bags; luggage; </a:t>
            </a:r>
            <a:r>
              <a:rPr lang="en-GB" b="1" dirty="0"/>
              <a:t>none of the aforesaid being clutch bags</a:t>
            </a:r>
            <a:r>
              <a:rPr lang="en-GB" dirty="0"/>
              <a:t>”</a:t>
            </a:r>
          </a:p>
          <a:p>
            <a:pPr marL="0" indent="0">
              <a:buNone/>
            </a:pPr>
            <a:endParaRPr lang="en-GB" dirty="0"/>
          </a:p>
          <a:p>
            <a:pPr marL="0" indent="0">
              <a:buNone/>
            </a:pPr>
            <a:r>
              <a:rPr lang="en-GB" dirty="0" err="1"/>
              <a:t>Postkantoor</a:t>
            </a:r>
            <a:r>
              <a:rPr lang="en-GB" dirty="0"/>
              <a:t> complaint – excluding a category of bags, not a characteristic</a:t>
            </a:r>
          </a:p>
          <a:p>
            <a:pPr marL="0" indent="0">
              <a:buNone/>
            </a:pPr>
            <a:r>
              <a:rPr lang="en-GB" dirty="0"/>
              <a:t>HOWEVER…</a:t>
            </a:r>
          </a:p>
          <a:p>
            <a:pPr marL="0" indent="0">
              <a:buNone/>
            </a:pPr>
            <a:endParaRPr lang="en-GB" dirty="0"/>
          </a:p>
          <a:p>
            <a:pPr marL="0" indent="0">
              <a:buNone/>
            </a:pPr>
            <a:r>
              <a:rPr lang="en-GB" dirty="0"/>
              <a:t>Deceptiveness objection received (Section 3(3)(b) TMA 1994) </a:t>
            </a:r>
          </a:p>
          <a:p>
            <a:pPr marL="0" indent="0">
              <a:buNone/>
            </a:pPr>
            <a:r>
              <a:rPr lang="en-GB" dirty="0"/>
              <a:t>“the sign conveys clear information indicating that the goods are </a:t>
            </a:r>
            <a:r>
              <a:rPr lang="en-GB" u="sng" dirty="0"/>
              <a:t>small handbags without a handle or strap</a:t>
            </a:r>
            <a:r>
              <a:rPr lang="en-GB" dirty="0"/>
              <a:t>, and there is a risk that the relevant public will be deceived as to the kind or purpose of goods” </a:t>
            </a:r>
          </a:p>
          <a:p>
            <a:pPr marL="0" indent="0">
              <a:buNone/>
            </a:pPr>
            <a:endParaRPr lang="en-GB" dirty="0"/>
          </a:p>
          <a:p>
            <a:pPr marL="0" indent="0">
              <a:buNone/>
            </a:pPr>
            <a:r>
              <a:rPr lang="en-GB" dirty="0"/>
              <a:t>“bags; luggage; </a:t>
            </a:r>
            <a:r>
              <a:rPr lang="en-GB" b="1" dirty="0"/>
              <a:t>all of the aforesaid being rucksacks</a:t>
            </a:r>
            <a:r>
              <a:rPr lang="en-GB" dirty="0"/>
              <a:t>”</a:t>
            </a:r>
          </a:p>
        </p:txBody>
      </p:sp>
      <p:sp>
        <p:nvSpPr>
          <p:cNvPr id="3" name="Title 2"/>
          <p:cNvSpPr>
            <a:spLocks noGrp="1"/>
          </p:cNvSpPr>
          <p:nvPr>
            <p:ph type="title"/>
          </p:nvPr>
        </p:nvSpPr>
        <p:spPr/>
        <p:txBody>
          <a:bodyPr/>
          <a:lstStyle/>
          <a:p>
            <a:r>
              <a:rPr lang="en-GB" dirty="0"/>
              <a:t>Absolute grounds – example 2	</a:t>
            </a:r>
          </a:p>
        </p:txBody>
      </p:sp>
      <p:grpSp>
        <p:nvGrpSpPr>
          <p:cNvPr id="4" name="Group 3"/>
          <p:cNvGrpSpPr/>
          <p:nvPr/>
        </p:nvGrpSpPr>
        <p:grpSpPr>
          <a:xfrm>
            <a:off x="6718333" y="5661658"/>
            <a:ext cx="731621" cy="539015"/>
            <a:chOff x="6718333" y="5661658"/>
            <a:chExt cx="731621" cy="539015"/>
          </a:xfrm>
        </p:grpSpPr>
        <p:cxnSp>
          <p:nvCxnSpPr>
            <p:cNvPr id="5" name="Straight Connector 4"/>
            <p:cNvCxnSpPr/>
            <p:nvPr/>
          </p:nvCxnSpPr>
          <p:spPr>
            <a:xfrm>
              <a:off x="6718333" y="5982184"/>
              <a:ext cx="211756" cy="202130"/>
            </a:xfrm>
            <a:prstGeom prst="line">
              <a:avLst/>
            </a:prstGeom>
            <a:ln w="34925">
              <a:solidFill>
                <a:srgbClr val="D91F5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920564" y="5661658"/>
              <a:ext cx="529390" cy="539015"/>
            </a:xfrm>
            <a:prstGeom prst="line">
              <a:avLst/>
            </a:prstGeom>
            <a:ln w="34925">
              <a:solidFill>
                <a:srgbClr val="D91F5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917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Take care with the language and punctuation being used in a specification – this can affect the scope of protection </a:t>
            </a:r>
          </a:p>
          <a:p>
            <a:pPr lvl="1"/>
            <a:r>
              <a:rPr lang="en-GB" dirty="0"/>
              <a:t>E.g. positive vs negative limitations; use of semi-colons and commas; qualifying language such as “all being” of “for [purpose]”</a:t>
            </a:r>
          </a:p>
          <a:p>
            <a:r>
              <a:rPr lang="en-GB" dirty="0"/>
              <a:t>Clarity and precision is important</a:t>
            </a:r>
          </a:p>
          <a:p>
            <a:r>
              <a:rPr lang="en-GB" dirty="0"/>
              <a:t>Not possible to exclude characteristics of goods or services – restrictions should identify sub-categories</a:t>
            </a:r>
          </a:p>
          <a:p>
            <a:r>
              <a:rPr lang="en-GB" dirty="0"/>
              <a:t>Future-proofing is acceptable </a:t>
            </a:r>
            <a:r>
              <a:rPr lang="en-GB" b="1" dirty="0"/>
              <a:t>but</a:t>
            </a:r>
            <a:r>
              <a:rPr lang="en-GB" dirty="0"/>
              <a:t> remember the intention to use requirement in the UK (particularly after the </a:t>
            </a:r>
            <a:r>
              <a:rPr lang="en-GB" dirty="0" err="1"/>
              <a:t>Skykick</a:t>
            </a:r>
            <a:r>
              <a:rPr lang="en-GB" dirty="0"/>
              <a:t> decision last week..!)</a:t>
            </a:r>
          </a:p>
          <a:p>
            <a:r>
              <a:rPr lang="en-GB" dirty="0"/>
              <a:t>Lots of guidance on the UKIPO website and other helpful online resources e.g. </a:t>
            </a:r>
            <a:r>
              <a:rPr lang="en-GB" dirty="0" err="1"/>
              <a:t>TMClass</a:t>
            </a:r>
            <a:endParaRPr lang="en-GB" dirty="0"/>
          </a:p>
        </p:txBody>
      </p:sp>
      <p:sp>
        <p:nvSpPr>
          <p:cNvPr id="3" name="Title 2"/>
          <p:cNvSpPr>
            <a:spLocks noGrp="1"/>
          </p:cNvSpPr>
          <p:nvPr>
            <p:ph type="title"/>
          </p:nvPr>
        </p:nvSpPr>
        <p:spPr/>
        <p:txBody>
          <a:bodyPr/>
          <a:lstStyle/>
          <a:p>
            <a:r>
              <a:rPr lang="en-GB" dirty="0"/>
              <a:t>Final thoughts</a:t>
            </a:r>
          </a:p>
        </p:txBody>
      </p:sp>
    </p:spTree>
    <p:extLst>
      <p:ext uri="{BB962C8B-B14F-4D97-AF65-F5344CB8AC3E}">
        <p14:creationId xmlns:p14="http://schemas.microsoft.com/office/powerpoint/2010/main" val="210790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Any questions?</a:t>
            </a:r>
          </a:p>
        </p:txBody>
      </p:sp>
    </p:spTree>
    <p:extLst>
      <p:ext uri="{BB962C8B-B14F-4D97-AF65-F5344CB8AC3E}">
        <p14:creationId xmlns:p14="http://schemas.microsoft.com/office/powerpoint/2010/main" val="3055590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81BE-CDCF-18C5-6192-12826B245351}"/>
              </a:ext>
            </a:extLst>
          </p:cNvPr>
          <p:cNvSpPr>
            <a:spLocks noGrp="1"/>
          </p:cNvSpPr>
          <p:nvPr>
            <p:ph type="ctrTitle"/>
          </p:nvPr>
        </p:nvSpPr>
        <p:spPr/>
        <p:txBody>
          <a:bodyPr>
            <a:noAutofit/>
          </a:bodyPr>
          <a:lstStyle/>
          <a:p>
            <a:r>
              <a:rPr lang="en-GB" sz="4400" dirty="0"/>
              <a:t>Tackling specification hurdles – objections and refusals </a:t>
            </a:r>
          </a:p>
        </p:txBody>
      </p:sp>
      <p:sp>
        <p:nvSpPr>
          <p:cNvPr id="3" name="Subtitle 2">
            <a:extLst>
              <a:ext uri="{FF2B5EF4-FFF2-40B4-BE49-F238E27FC236}">
                <a16:creationId xmlns:a16="http://schemas.microsoft.com/office/drawing/2014/main" id="{0CA07AAA-E51A-74C4-C73D-0FB4BD8661C1}"/>
              </a:ext>
            </a:extLst>
          </p:cNvPr>
          <p:cNvSpPr>
            <a:spLocks noGrp="1"/>
          </p:cNvSpPr>
          <p:nvPr>
            <p:ph type="subTitle" idx="1"/>
          </p:nvPr>
        </p:nvSpPr>
        <p:spPr/>
        <p:txBody>
          <a:bodyPr/>
          <a:lstStyle/>
          <a:p>
            <a:r>
              <a:rPr lang="en-GB" sz="2400" dirty="0"/>
              <a:t>Megan Rannard</a:t>
            </a:r>
          </a:p>
          <a:p>
            <a:r>
              <a:rPr lang="en-GB" sz="2400" dirty="0"/>
              <a:t>Associate, Marks &amp; Clerk LLP</a:t>
            </a:r>
          </a:p>
          <a:p>
            <a:endParaRPr lang="en-GB" dirty="0"/>
          </a:p>
        </p:txBody>
      </p:sp>
    </p:spTree>
    <p:extLst>
      <p:ext uri="{BB962C8B-B14F-4D97-AF65-F5344CB8AC3E}">
        <p14:creationId xmlns:p14="http://schemas.microsoft.com/office/powerpoint/2010/main" val="2133193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400" dirty="0"/>
              <a:t>Where to start with client instructions</a:t>
            </a:r>
          </a:p>
          <a:p>
            <a:pPr lvl="1"/>
            <a:r>
              <a:rPr lang="en-GB" sz="2200" dirty="0"/>
              <a:t>Identifying classes and goods/services of relevance</a:t>
            </a:r>
          </a:p>
          <a:p>
            <a:r>
              <a:rPr lang="en-GB" sz="2400" dirty="0"/>
              <a:t>Intention to use requirement</a:t>
            </a:r>
          </a:p>
          <a:p>
            <a:pPr lvl="1"/>
            <a:r>
              <a:rPr lang="en-GB" sz="2200" dirty="0"/>
              <a:t>Striking a balance with future-proofing </a:t>
            </a:r>
          </a:p>
          <a:p>
            <a:r>
              <a:rPr lang="en-GB" sz="2400" dirty="0"/>
              <a:t>Practice points for specification drafting </a:t>
            </a:r>
          </a:p>
        </p:txBody>
      </p:sp>
      <p:sp>
        <p:nvSpPr>
          <p:cNvPr id="3" name="Title 2"/>
          <p:cNvSpPr>
            <a:spLocks noGrp="1"/>
          </p:cNvSpPr>
          <p:nvPr>
            <p:ph type="title"/>
          </p:nvPr>
        </p:nvSpPr>
        <p:spPr/>
        <p:txBody>
          <a:bodyPr/>
          <a:lstStyle/>
          <a:p>
            <a:r>
              <a:rPr lang="en-GB" dirty="0"/>
              <a:t>Last time…</a:t>
            </a:r>
          </a:p>
        </p:txBody>
      </p:sp>
    </p:spTree>
    <p:extLst>
      <p:ext uri="{BB962C8B-B14F-4D97-AF65-F5344CB8AC3E}">
        <p14:creationId xmlns:p14="http://schemas.microsoft.com/office/powerpoint/2010/main" val="231837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400" dirty="0"/>
              <a:t>Common objections to specifications</a:t>
            </a:r>
          </a:p>
          <a:p>
            <a:r>
              <a:rPr lang="en-GB" sz="2400" dirty="0"/>
              <a:t>Amendments in light of third party marks (search reports &amp; negotiations)</a:t>
            </a:r>
          </a:p>
          <a:p>
            <a:pPr lvl="1"/>
            <a:r>
              <a:rPr lang="en-GB" sz="2400" dirty="0"/>
              <a:t>Different ways to restrict a specification</a:t>
            </a:r>
          </a:p>
          <a:p>
            <a:pPr lvl="1"/>
            <a:r>
              <a:rPr lang="en-GB" sz="2400" dirty="0"/>
              <a:t>Tribunal Practice Notice 1/2024</a:t>
            </a:r>
          </a:p>
          <a:p>
            <a:r>
              <a:rPr lang="en-GB" sz="2400" dirty="0"/>
              <a:t>Absolute grounds</a:t>
            </a:r>
          </a:p>
        </p:txBody>
      </p:sp>
      <p:sp>
        <p:nvSpPr>
          <p:cNvPr id="3" name="Title 2"/>
          <p:cNvSpPr>
            <a:spLocks noGrp="1"/>
          </p:cNvSpPr>
          <p:nvPr>
            <p:ph type="title"/>
          </p:nvPr>
        </p:nvSpPr>
        <p:spPr/>
        <p:txBody>
          <a:bodyPr/>
          <a:lstStyle/>
          <a:p>
            <a:r>
              <a:rPr lang="en-GB" dirty="0"/>
              <a:t>Overview</a:t>
            </a:r>
          </a:p>
        </p:txBody>
      </p:sp>
    </p:spTree>
    <p:extLst>
      <p:ext uri="{BB962C8B-B14F-4D97-AF65-F5344CB8AC3E}">
        <p14:creationId xmlns:p14="http://schemas.microsoft.com/office/powerpoint/2010/main" val="3976325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sz="1800" dirty="0"/>
              <a:t>The most common objections you are likely to receive from an Examiner regarding a specification are:</a:t>
            </a:r>
          </a:p>
          <a:p>
            <a:pPr marL="0" indent="0">
              <a:buNone/>
            </a:pPr>
            <a:endParaRPr lang="en-GB" sz="1800" dirty="0"/>
          </a:p>
          <a:p>
            <a:pPr marL="457200" indent="-457200">
              <a:buFont typeface="+mj-lt"/>
              <a:buAutoNum type="arabicPeriod"/>
            </a:pPr>
            <a:r>
              <a:rPr lang="en-GB" sz="1800" dirty="0"/>
              <a:t>Transfer to a different class</a:t>
            </a:r>
          </a:p>
          <a:p>
            <a:pPr lvl="2"/>
            <a:r>
              <a:rPr lang="en-GB" sz="1800" dirty="0"/>
              <a:t>Fees will be incurred to add new classes to an application (cost-benefit analysis?)</a:t>
            </a:r>
          </a:p>
          <a:p>
            <a:pPr marL="457200" indent="-457200">
              <a:buFont typeface="+mj-lt"/>
              <a:buAutoNum type="arabicPeriod"/>
            </a:pPr>
            <a:endParaRPr lang="en-GB" sz="1800" dirty="0"/>
          </a:p>
          <a:p>
            <a:pPr marL="457200" indent="-457200">
              <a:buFont typeface="+mj-lt"/>
              <a:buAutoNum type="arabicPeriod"/>
            </a:pPr>
            <a:r>
              <a:rPr lang="en-GB" sz="1800" dirty="0"/>
              <a:t>Terms lacking clarity / precision </a:t>
            </a:r>
          </a:p>
          <a:p>
            <a:pPr lvl="2"/>
            <a:r>
              <a:rPr lang="en-US" sz="1800" dirty="0"/>
              <a:t>Lack of clarity and precision that would create an unacceptable or unreasonable level of uncertainty about the scope of protection in the context in which the mark is to be used </a:t>
            </a:r>
            <a:r>
              <a:rPr lang="en-GB" sz="1800" dirty="0"/>
              <a:t>(</a:t>
            </a:r>
            <a:r>
              <a:rPr lang="en-GB" sz="1800" i="1" dirty="0"/>
              <a:t>IP Translator, C307/10</a:t>
            </a:r>
            <a:r>
              <a:rPr lang="en-GB" sz="1800" dirty="0"/>
              <a:t>)</a:t>
            </a:r>
            <a:endParaRPr lang="en-US" sz="1800" dirty="0"/>
          </a:p>
          <a:p>
            <a:pPr lvl="2"/>
            <a:r>
              <a:rPr lang="en-GB" sz="1800" dirty="0"/>
              <a:t>Examiner might offer a suggestion as to wording that they consider to be acceptable</a:t>
            </a:r>
          </a:p>
          <a:p>
            <a:pPr lvl="2"/>
            <a:r>
              <a:rPr lang="en-GB" sz="1800" dirty="0"/>
              <a:t>Take care not to widen the scope of the term </a:t>
            </a:r>
          </a:p>
          <a:p>
            <a:pPr lvl="2"/>
            <a:endParaRPr lang="en-GB" sz="1800" dirty="0"/>
          </a:p>
        </p:txBody>
      </p:sp>
      <p:sp>
        <p:nvSpPr>
          <p:cNvPr id="3" name="Title 2"/>
          <p:cNvSpPr>
            <a:spLocks noGrp="1"/>
          </p:cNvSpPr>
          <p:nvPr>
            <p:ph type="title"/>
          </p:nvPr>
        </p:nvSpPr>
        <p:spPr/>
        <p:txBody>
          <a:bodyPr/>
          <a:lstStyle/>
          <a:p>
            <a:r>
              <a:rPr lang="en-GB" dirty="0"/>
              <a:t>Common objections	</a:t>
            </a:r>
          </a:p>
        </p:txBody>
      </p:sp>
    </p:spTree>
    <p:extLst>
      <p:ext uri="{BB962C8B-B14F-4D97-AF65-F5344CB8AC3E}">
        <p14:creationId xmlns:p14="http://schemas.microsoft.com/office/powerpoint/2010/main" val="67452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a:t>Overlap with earlier identical/similar third party marks could give rise to specification amendments</a:t>
            </a:r>
          </a:p>
          <a:p>
            <a:pPr marL="0" indent="0">
              <a:buNone/>
            </a:pPr>
            <a:endParaRPr lang="en-GB" dirty="0"/>
          </a:p>
          <a:p>
            <a:r>
              <a:rPr lang="en-GB" dirty="0"/>
              <a:t>UKIPO search reports</a:t>
            </a:r>
          </a:p>
          <a:p>
            <a:r>
              <a:rPr lang="en-GB" dirty="0"/>
              <a:t>Direct challenge from third party (after publication or post-registration)</a:t>
            </a:r>
          </a:p>
        </p:txBody>
      </p:sp>
      <p:sp>
        <p:nvSpPr>
          <p:cNvPr id="3" name="Title 2"/>
          <p:cNvSpPr>
            <a:spLocks noGrp="1"/>
          </p:cNvSpPr>
          <p:nvPr>
            <p:ph type="title"/>
          </p:nvPr>
        </p:nvSpPr>
        <p:spPr/>
        <p:txBody>
          <a:bodyPr/>
          <a:lstStyle/>
          <a:p>
            <a:r>
              <a:rPr lang="en-GB" dirty="0"/>
              <a:t>Other reasons to amend a specification</a:t>
            </a:r>
          </a:p>
        </p:txBody>
      </p:sp>
    </p:spTree>
    <p:extLst>
      <p:ext uri="{BB962C8B-B14F-4D97-AF65-F5344CB8AC3E}">
        <p14:creationId xmlns:p14="http://schemas.microsoft.com/office/powerpoint/2010/main" val="70848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a:t>Ways to restrict a specification to avoid overlap with earlier rights:</a:t>
            </a:r>
          </a:p>
          <a:p>
            <a:r>
              <a:rPr lang="en-GB" dirty="0"/>
              <a:t>Deleting terms</a:t>
            </a:r>
          </a:p>
          <a:p>
            <a:r>
              <a:rPr lang="en-GB" dirty="0"/>
              <a:t>Positive limitation</a:t>
            </a:r>
          </a:p>
          <a:p>
            <a:pPr lvl="1"/>
            <a:r>
              <a:rPr lang="en-GB" dirty="0"/>
              <a:t>“all of the aforesaid being” / “namely”</a:t>
            </a:r>
          </a:p>
          <a:p>
            <a:r>
              <a:rPr lang="en-GB" dirty="0"/>
              <a:t>Negative limitation </a:t>
            </a:r>
          </a:p>
          <a:p>
            <a:pPr lvl="1"/>
            <a:r>
              <a:rPr lang="en-GB" dirty="0"/>
              <a:t>“none of the aforesaid being”</a:t>
            </a:r>
          </a:p>
        </p:txBody>
      </p:sp>
      <p:sp>
        <p:nvSpPr>
          <p:cNvPr id="3" name="Title 2"/>
          <p:cNvSpPr>
            <a:spLocks noGrp="1"/>
          </p:cNvSpPr>
          <p:nvPr>
            <p:ph type="title"/>
          </p:nvPr>
        </p:nvSpPr>
        <p:spPr/>
        <p:txBody>
          <a:bodyPr/>
          <a:lstStyle/>
          <a:p>
            <a:r>
              <a:rPr lang="en-GB" dirty="0"/>
              <a:t>Amending a specification </a:t>
            </a:r>
          </a:p>
        </p:txBody>
      </p:sp>
      <p:sp>
        <p:nvSpPr>
          <p:cNvPr id="4" name="TextBox 3"/>
          <p:cNvSpPr txBox="1"/>
          <p:nvPr/>
        </p:nvSpPr>
        <p:spPr>
          <a:xfrm>
            <a:off x="952900" y="4340994"/>
            <a:ext cx="3137836" cy="1200329"/>
          </a:xfrm>
          <a:prstGeom prst="rect">
            <a:avLst/>
          </a:prstGeom>
          <a:noFill/>
        </p:spPr>
        <p:txBody>
          <a:bodyPr wrap="square" rtlCol="0">
            <a:spAutoFit/>
          </a:bodyPr>
          <a:lstStyle/>
          <a:p>
            <a:r>
              <a:rPr lang="en-GB" dirty="0">
                <a:latin typeface="Helvetica" panose="020B0604020202020204" pitchFamily="34" charset="0"/>
                <a:cs typeface="Helvetica" panose="020B0604020202020204" pitchFamily="34" charset="0"/>
              </a:rPr>
              <a:t>Baked goods, </a:t>
            </a:r>
            <a:r>
              <a:rPr lang="en-GB" u="sng" dirty="0">
                <a:latin typeface="Helvetica" panose="020B0604020202020204" pitchFamily="34" charset="0"/>
                <a:cs typeface="Helvetica" panose="020B0604020202020204" pitchFamily="34" charset="0"/>
              </a:rPr>
              <a:t>all of the aforesaid being cakes / namely cakes</a:t>
            </a:r>
          </a:p>
          <a:p>
            <a:endParaRPr lang="en-GB" dirty="0">
              <a:latin typeface="Helvetica" panose="020B0604020202020204" pitchFamily="34" charset="0"/>
              <a:cs typeface="Helvetica" panose="020B0604020202020204" pitchFamily="34" charset="0"/>
            </a:endParaRPr>
          </a:p>
        </p:txBody>
      </p:sp>
      <p:sp>
        <p:nvSpPr>
          <p:cNvPr id="5" name="TextBox 4"/>
          <p:cNvSpPr txBox="1"/>
          <p:nvPr/>
        </p:nvSpPr>
        <p:spPr>
          <a:xfrm>
            <a:off x="4647636" y="4349015"/>
            <a:ext cx="3137836" cy="923330"/>
          </a:xfrm>
          <a:prstGeom prst="rect">
            <a:avLst/>
          </a:prstGeom>
          <a:noFill/>
        </p:spPr>
        <p:txBody>
          <a:bodyPr wrap="square" rtlCol="0">
            <a:spAutoFit/>
          </a:bodyPr>
          <a:lstStyle/>
          <a:p>
            <a:r>
              <a:rPr lang="en-GB" dirty="0">
                <a:latin typeface="Helvetica" panose="020B0604020202020204" pitchFamily="34" charset="0"/>
                <a:cs typeface="Helvetica" panose="020B0604020202020204" pitchFamily="34" charset="0"/>
              </a:rPr>
              <a:t>Baked goods, </a:t>
            </a:r>
            <a:r>
              <a:rPr lang="en-GB" u="sng" dirty="0">
                <a:latin typeface="Helvetica" panose="020B0604020202020204" pitchFamily="34" charset="0"/>
                <a:cs typeface="Helvetica" panose="020B0604020202020204" pitchFamily="34" charset="0"/>
              </a:rPr>
              <a:t>none of the aforesaid being cakes</a:t>
            </a:r>
          </a:p>
          <a:p>
            <a:endParaRPr lang="en-GB" dirty="0">
              <a:latin typeface="Helvetica" panose="020B0604020202020204" pitchFamily="34" charset="0"/>
              <a:cs typeface="Helvetica" panose="020B0604020202020204" pitchFamily="34" charset="0"/>
            </a:endParaRPr>
          </a:p>
        </p:txBody>
      </p:sp>
      <p:sp>
        <p:nvSpPr>
          <p:cNvPr id="6" name="TextBox 5"/>
          <p:cNvSpPr txBox="1"/>
          <p:nvPr/>
        </p:nvSpPr>
        <p:spPr>
          <a:xfrm>
            <a:off x="1434163" y="5358443"/>
            <a:ext cx="1674796" cy="369332"/>
          </a:xfrm>
          <a:prstGeom prst="rect">
            <a:avLst/>
          </a:prstGeom>
          <a:noFill/>
        </p:spPr>
        <p:txBody>
          <a:bodyPr wrap="square" rtlCol="0">
            <a:spAutoFit/>
          </a:bodyPr>
          <a:lstStyle/>
          <a:p>
            <a:r>
              <a:rPr lang="en-GB" b="1" dirty="0">
                <a:latin typeface="Helvetica" panose="020B0604020202020204" pitchFamily="34" charset="0"/>
                <a:cs typeface="Helvetica" panose="020B0604020202020204" pitchFamily="34" charset="0"/>
              </a:rPr>
              <a:t>NARROWER</a:t>
            </a:r>
          </a:p>
        </p:txBody>
      </p:sp>
      <p:sp>
        <p:nvSpPr>
          <p:cNvPr id="7" name="TextBox 6"/>
          <p:cNvSpPr txBox="1"/>
          <p:nvPr/>
        </p:nvSpPr>
        <p:spPr>
          <a:xfrm>
            <a:off x="5226292" y="5272345"/>
            <a:ext cx="1674796" cy="365760"/>
          </a:xfrm>
          <a:prstGeom prst="rect">
            <a:avLst/>
          </a:prstGeom>
          <a:noFill/>
        </p:spPr>
        <p:txBody>
          <a:bodyPr wrap="square" rtlCol="0">
            <a:spAutoFit/>
          </a:bodyPr>
          <a:lstStyle/>
          <a:p>
            <a:r>
              <a:rPr lang="en-GB" b="1" dirty="0">
                <a:latin typeface="Helvetica" panose="020B0604020202020204" pitchFamily="34" charset="0"/>
                <a:cs typeface="Helvetica" panose="020B0604020202020204" pitchFamily="34" charset="0"/>
              </a:rPr>
              <a:t>BROADER</a:t>
            </a:r>
          </a:p>
        </p:txBody>
      </p:sp>
    </p:spTree>
    <p:extLst>
      <p:ext uri="{BB962C8B-B14F-4D97-AF65-F5344CB8AC3E}">
        <p14:creationId xmlns:p14="http://schemas.microsoft.com/office/powerpoint/2010/main" val="2777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Restricting a specification - example</a:t>
            </a:r>
          </a:p>
        </p:txBody>
      </p:sp>
      <p:sp>
        <p:nvSpPr>
          <p:cNvPr id="4" name="TextBox 3"/>
          <p:cNvSpPr txBox="1"/>
          <p:nvPr/>
        </p:nvSpPr>
        <p:spPr>
          <a:xfrm>
            <a:off x="625641" y="1414914"/>
            <a:ext cx="2887579" cy="2031325"/>
          </a:xfrm>
          <a:prstGeom prst="rect">
            <a:avLst/>
          </a:prstGeom>
          <a:noFill/>
        </p:spPr>
        <p:txBody>
          <a:bodyPr wrap="square" rtlCol="0">
            <a:spAutoFit/>
          </a:bodyPr>
          <a:lstStyle/>
          <a:p>
            <a:r>
              <a:rPr lang="en-GB" b="1" dirty="0">
                <a:latin typeface="Helvetica" panose="020B0604020202020204" pitchFamily="34" charset="0"/>
                <a:cs typeface="Helvetica" panose="020B0604020202020204" pitchFamily="34" charset="0"/>
              </a:rPr>
              <a:t>Business A (third party)</a:t>
            </a:r>
          </a:p>
          <a:p>
            <a:endParaRPr lang="en-GB" dirty="0">
              <a:latin typeface="Helvetica" panose="020B0604020202020204" pitchFamily="34" charset="0"/>
              <a:cs typeface="Helvetica" panose="020B0604020202020204" pitchFamily="34" charset="0"/>
            </a:endParaRPr>
          </a:p>
          <a:p>
            <a:r>
              <a:rPr lang="en-GB" dirty="0">
                <a:latin typeface="Helvetica" panose="020B0604020202020204" pitchFamily="34" charset="0"/>
                <a:cs typeface="Helvetica" panose="020B0604020202020204" pitchFamily="34" charset="0"/>
              </a:rPr>
              <a:t>Commercial interest: Cakes</a:t>
            </a:r>
          </a:p>
          <a:p>
            <a:endParaRPr lang="en-GB" dirty="0">
              <a:latin typeface="Helvetica" panose="020B0604020202020204" pitchFamily="34" charset="0"/>
              <a:cs typeface="Helvetica" panose="020B0604020202020204" pitchFamily="34" charset="0"/>
            </a:endParaRPr>
          </a:p>
          <a:p>
            <a:endParaRPr lang="en-GB" dirty="0">
              <a:latin typeface="Helvetica" panose="020B0604020202020204" pitchFamily="34" charset="0"/>
              <a:cs typeface="Helvetica" panose="020B0604020202020204" pitchFamily="34" charset="0"/>
            </a:endParaRPr>
          </a:p>
          <a:p>
            <a:r>
              <a:rPr lang="en-GB" dirty="0">
                <a:latin typeface="Helvetica" panose="020B0604020202020204" pitchFamily="34" charset="0"/>
                <a:cs typeface="Helvetica" panose="020B0604020202020204" pitchFamily="34" charset="0"/>
              </a:rPr>
              <a:t>Class 30: baked goods</a:t>
            </a:r>
          </a:p>
        </p:txBody>
      </p:sp>
      <p:sp>
        <p:nvSpPr>
          <p:cNvPr id="5" name="TextBox 4"/>
          <p:cNvSpPr txBox="1"/>
          <p:nvPr/>
        </p:nvSpPr>
        <p:spPr>
          <a:xfrm>
            <a:off x="4310513" y="1414914"/>
            <a:ext cx="3023938" cy="2031325"/>
          </a:xfrm>
          <a:prstGeom prst="rect">
            <a:avLst/>
          </a:prstGeom>
          <a:noFill/>
        </p:spPr>
        <p:txBody>
          <a:bodyPr wrap="square" rtlCol="0">
            <a:spAutoFit/>
          </a:bodyPr>
          <a:lstStyle/>
          <a:p>
            <a:r>
              <a:rPr lang="en-GB" b="1" dirty="0">
                <a:latin typeface="Helvetica" panose="020B0604020202020204" pitchFamily="34" charset="0"/>
                <a:cs typeface="Helvetica" panose="020B0604020202020204" pitchFamily="34" charset="0"/>
              </a:rPr>
              <a:t>Business B (your client)</a:t>
            </a:r>
          </a:p>
          <a:p>
            <a:endParaRPr lang="en-GB" dirty="0">
              <a:latin typeface="Helvetica" panose="020B0604020202020204" pitchFamily="34" charset="0"/>
              <a:cs typeface="Helvetica" panose="020B0604020202020204" pitchFamily="34" charset="0"/>
            </a:endParaRPr>
          </a:p>
          <a:p>
            <a:r>
              <a:rPr lang="en-GB" dirty="0">
                <a:latin typeface="Helvetica" panose="020B0604020202020204" pitchFamily="34" charset="0"/>
                <a:cs typeface="Helvetica" panose="020B0604020202020204" pitchFamily="34" charset="0"/>
              </a:rPr>
              <a:t>Commercial interest: Pastries (tarts, pasties, pies)</a:t>
            </a:r>
          </a:p>
          <a:p>
            <a:endParaRPr lang="en-GB" dirty="0">
              <a:latin typeface="Helvetica" panose="020B0604020202020204" pitchFamily="34" charset="0"/>
              <a:cs typeface="Helvetica" panose="020B0604020202020204" pitchFamily="34" charset="0"/>
            </a:endParaRPr>
          </a:p>
          <a:p>
            <a:r>
              <a:rPr lang="en-GB" dirty="0">
                <a:latin typeface="Helvetica" panose="020B0604020202020204" pitchFamily="34" charset="0"/>
                <a:cs typeface="Helvetica" panose="020B0604020202020204" pitchFamily="34" charset="0"/>
              </a:rPr>
              <a:t>Class 30: baked goods</a:t>
            </a:r>
          </a:p>
        </p:txBody>
      </p:sp>
      <p:sp>
        <p:nvSpPr>
          <p:cNvPr id="6" name="TextBox 5"/>
          <p:cNvSpPr txBox="1"/>
          <p:nvPr/>
        </p:nvSpPr>
        <p:spPr>
          <a:xfrm>
            <a:off x="2995060" y="4178629"/>
            <a:ext cx="2156060" cy="2308324"/>
          </a:xfrm>
          <a:prstGeom prst="rect">
            <a:avLst/>
          </a:prstGeom>
          <a:noFill/>
        </p:spPr>
        <p:txBody>
          <a:bodyPr wrap="square" rtlCol="0">
            <a:spAutoFit/>
          </a:bodyPr>
          <a:lstStyle/>
          <a:p>
            <a:r>
              <a:rPr lang="en-GB" dirty="0">
                <a:latin typeface="Helvetica" panose="020B0604020202020204" pitchFamily="34" charset="0"/>
                <a:cs typeface="Helvetica" panose="020B0604020202020204" pitchFamily="34" charset="0"/>
              </a:rPr>
              <a:t>Baked goods, </a:t>
            </a:r>
            <a:r>
              <a:rPr lang="en-GB" u="sng" dirty="0">
                <a:latin typeface="Helvetica" panose="020B0604020202020204" pitchFamily="34" charset="0"/>
                <a:cs typeface="Helvetica" panose="020B0604020202020204" pitchFamily="34" charset="0"/>
              </a:rPr>
              <a:t>all of the aforesaid being / namely tarts, pasties and pies</a:t>
            </a:r>
          </a:p>
          <a:p>
            <a:endParaRPr lang="en-GB" dirty="0">
              <a:latin typeface="Helvetica" panose="020B0604020202020204" pitchFamily="34" charset="0"/>
              <a:cs typeface="Helvetica" panose="020B0604020202020204" pitchFamily="34" charset="0"/>
            </a:endParaRPr>
          </a:p>
          <a:p>
            <a:r>
              <a:rPr lang="en-GB" b="1" dirty="0">
                <a:latin typeface="Helvetica" panose="020B0604020202020204" pitchFamily="34" charset="0"/>
                <a:cs typeface="Helvetica" panose="020B0604020202020204" pitchFamily="34" charset="0"/>
              </a:rPr>
              <a:t>NARROWER</a:t>
            </a:r>
          </a:p>
          <a:p>
            <a:r>
              <a:rPr lang="en-GB" dirty="0">
                <a:latin typeface="Helvetica" panose="020B0604020202020204" pitchFamily="34" charset="0"/>
                <a:cs typeface="Helvetica" panose="020B0604020202020204" pitchFamily="34" charset="0"/>
              </a:rPr>
              <a:t>(preferable for Business A)</a:t>
            </a:r>
          </a:p>
        </p:txBody>
      </p:sp>
      <p:sp>
        <p:nvSpPr>
          <p:cNvPr id="7" name="TextBox 6"/>
          <p:cNvSpPr txBox="1"/>
          <p:nvPr/>
        </p:nvSpPr>
        <p:spPr>
          <a:xfrm>
            <a:off x="5768741" y="4178629"/>
            <a:ext cx="1963555" cy="2308324"/>
          </a:xfrm>
          <a:prstGeom prst="rect">
            <a:avLst/>
          </a:prstGeom>
          <a:noFill/>
        </p:spPr>
        <p:txBody>
          <a:bodyPr wrap="square" rtlCol="0">
            <a:spAutoFit/>
          </a:bodyPr>
          <a:lstStyle/>
          <a:p>
            <a:r>
              <a:rPr lang="en-GB" dirty="0">
                <a:latin typeface="Helvetica" panose="020B0604020202020204" pitchFamily="34" charset="0"/>
                <a:cs typeface="Helvetica" panose="020B0604020202020204" pitchFamily="34" charset="0"/>
              </a:rPr>
              <a:t>Baked goods, </a:t>
            </a:r>
            <a:r>
              <a:rPr lang="en-GB" u="sng" dirty="0">
                <a:latin typeface="Helvetica" panose="020B0604020202020204" pitchFamily="34" charset="0"/>
                <a:cs typeface="Helvetica" panose="020B0604020202020204" pitchFamily="34" charset="0"/>
              </a:rPr>
              <a:t>none of the aforesaid being cakes</a:t>
            </a:r>
          </a:p>
          <a:p>
            <a:endParaRPr lang="en-GB" dirty="0">
              <a:latin typeface="Helvetica" panose="020B0604020202020204" pitchFamily="34" charset="0"/>
              <a:cs typeface="Helvetica" panose="020B0604020202020204" pitchFamily="34" charset="0"/>
            </a:endParaRPr>
          </a:p>
          <a:p>
            <a:r>
              <a:rPr lang="en-GB" b="1" dirty="0">
                <a:latin typeface="Helvetica" panose="020B0604020202020204" pitchFamily="34" charset="0"/>
                <a:cs typeface="Helvetica" panose="020B0604020202020204" pitchFamily="34" charset="0"/>
              </a:rPr>
              <a:t>BROADER</a:t>
            </a:r>
          </a:p>
          <a:p>
            <a:r>
              <a:rPr lang="en-GB" dirty="0">
                <a:latin typeface="Helvetica" panose="020B0604020202020204" pitchFamily="34" charset="0"/>
                <a:cs typeface="Helvetica" panose="020B0604020202020204" pitchFamily="34" charset="0"/>
              </a:rPr>
              <a:t>(preferable for Business B)</a:t>
            </a:r>
          </a:p>
        </p:txBody>
      </p:sp>
      <p:cxnSp>
        <p:nvCxnSpPr>
          <p:cNvPr id="9" name="Straight Arrow Connector 8"/>
          <p:cNvCxnSpPr/>
          <p:nvPr/>
        </p:nvCxnSpPr>
        <p:spPr>
          <a:xfrm flipH="1">
            <a:off x="4623053" y="3437048"/>
            <a:ext cx="178750" cy="67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432884" y="3437049"/>
            <a:ext cx="317634" cy="673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94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000" y="1440006"/>
            <a:ext cx="8333663" cy="1952899"/>
          </a:xfrm>
        </p:spPr>
        <p:txBody>
          <a:bodyPr>
            <a:normAutofit/>
          </a:bodyPr>
          <a:lstStyle/>
          <a:p>
            <a:pPr marL="0" indent="0">
              <a:buNone/>
            </a:pPr>
            <a:r>
              <a:rPr lang="en-GB" sz="2400" dirty="0"/>
              <a:t>Recurring issues with TM21Bs: </a:t>
            </a:r>
          </a:p>
          <a:p>
            <a:r>
              <a:rPr lang="en-GB" sz="2400" dirty="0"/>
              <a:t>Restrictions should be clear and precise (</a:t>
            </a:r>
            <a:r>
              <a:rPr lang="en-GB" sz="2400" i="1" dirty="0"/>
              <a:t>IP Translator, C307/10</a:t>
            </a:r>
            <a:r>
              <a:rPr lang="en-GB" sz="2400" dirty="0"/>
              <a:t>)</a:t>
            </a:r>
          </a:p>
          <a:p>
            <a:r>
              <a:rPr lang="en-GB" sz="2400" dirty="0"/>
              <a:t>Multiple restrictions can result in a lack of clarity </a:t>
            </a:r>
          </a:p>
          <a:p>
            <a:pPr lvl="1"/>
            <a:endParaRPr lang="en-GB" dirty="0"/>
          </a:p>
        </p:txBody>
      </p:sp>
      <p:sp>
        <p:nvSpPr>
          <p:cNvPr id="3" name="Title 2"/>
          <p:cNvSpPr>
            <a:spLocks noGrp="1"/>
          </p:cNvSpPr>
          <p:nvPr>
            <p:ph type="title"/>
          </p:nvPr>
        </p:nvSpPr>
        <p:spPr/>
        <p:txBody>
          <a:bodyPr/>
          <a:lstStyle/>
          <a:p>
            <a:r>
              <a:rPr lang="en-GB" dirty="0"/>
              <a:t>Tribunal Practice Notice 1/2024</a:t>
            </a:r>
          </a:p>
        </p:txBody>
      </p:sp>
    </p:spTree>
    <p:extLst>
      <p:ext uri="{BB962C8B-B14F-4D97-AF65-F5344CB8AC3E}">
        <p14:creationId xmlns:p14="http://schemas.microsoft.com/office/powerpoint/2010/main" val="322085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amp;C palette">
      <a:dk1>
        <a:srgbClr val="465969"/>
      </a:dk1>
      <a:lt1>
        <a:srgbClr val="FFFFFF"/>
      </a:lt1>
      <a:dk2>
        <a:srgbClr val="E40058"/>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2024 (New) - Marks &amp; Clerk LLP.potx" id="{82A6A318-86F7-43CD-AF83-EEEF7E608BB4}" vid="{FA392AC1-E9C0-47C2-9306-98AC302AD8B5}"/>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2024 (New) - Marks &amp; Clerk LLP</Template>
  <TotalTime>0</TotalTime>
  <Words>3648</Words>
  <Application>Microsoft Office PowerPoint</Application>
  <PresentationFormat>On-screen Show (4:3)</PresentationFormat>
  <Paragraphs>204</Paragraphs>
  <Slides>19</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Helvetica</vt:lpstr>
      <vt:lpstr>Helvetica Neue LT Std</vt:lpstr>
      <vt:lpstr>HelveticaNeueLT Std</vt:lpstr>
      <vt:lpstr>Office Theme</vt:lpstr>
      <vt:lpstr>Office Theme</vt:lpstr>
      <vt:lpstr>CITMA Webinar - Tackling specification hurdles – objections and refusals </vt:lpstr>
      <vt:lpstr>Tackling specification hurdles – objections and refusals </vt:lpstr>
      <vt:lpstr>Last time…</vt:lpstr>
      <vt:lpstr>Overview</vt:lpstr>
      <vt:lpstr>Common objections </vt:lpstr>
      <vt:lpstr>Other reasons to amend a specification</vt:lpstr>
      <vt:lpstr>Amending a specification </vt:lpstr>
      <vt:lpstr>Restricting a specification - example</vt:lpstr>
      <vt:lpstr>Tribunal Practice Notice 1/2024</vt:lpstr>
      <vt:lpstr>Tribunal Practice Notice 1/2024</vt:lpstr>
      <vt:lpstr>Tribunal Practice Notice 1/2024</vt:lpstr>
      <vt:lpstr>Tribunal Practice Notice 1/2024</vt:lpstr>
      <vt:lpstr>Absolute grounds</vt:lpstr>
      <vt:lpstr>Absolute grounds – example 1 </vt:lpstr>
      <vt:lpstr>Absolute grounds – example 1 </vt:lpstr>
      <vt:lpstr>Absolute grounds – example 2 </vt:lpstr>
      <vt:lpstr>Absolute grounds – example 2 </vt:lpstr>
      <vt:lpstr>Final thoughts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Tackling specification hurdles – objections and refusals</dc:title>
  <dc:creator>Rannard, Megan</dc:creator>
  <cp:lastModifiedBy>Gus Bicknell</cp:lastModifiedBy>
  <cp:revision>69</cp:revision>
  <dcterms:created xsi:type="dcterms:W3CDTF">2024-10-17T15:37:45Z</dcterms:created>
  <dcterms:modified xsi:type="dcterms:W3CDTF">2024-11-19T12:11:32Z</dcterms:modified>
</cp:coreProperties>
</file>